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DF005-09AC-4A17-AE45-58FFAA752565}" type="datetimeFigureOut">
              <a:rPr lang="es-MX" smtClean="0"/>
              <a:t>25/03/2011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E03C7-551C-495C-9D27-2DA6233095C0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1</a:t>
            </a:fld>
            <a:endParaRPr lang="es-MX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10</a:t>
            </a:fld>
            <a:endParaRPr lang="es-MX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11</a:t>
            </a:fld>
            <a:endParaRPr lang="es-MX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12</a:t>
            </a:fld>
            <a:endParaRPr lang="es-MX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13</a:t>
            </a:fld>
            <a:endParaRPr lang="es-MX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14</a:t>
            </a:fld>
            <a:endParaRPr lang="es-MX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15</a:t>
            </a:fld>
            <a:endParaRPr lang="es-MX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16</a:t>
            </a:fld>
            <a:endParaRPr lang="es-MX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17</a:t>
            </a:fld>
            <a:endParaRPr lang="es-MX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18</a:t>
            </a:fld>
            <a:endParaRPr lang="es-MX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19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2</a:t>
            </a:fld>
            <a:endParaRPr lang="es-MX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20</a:t>
            </a:fld>
            <a:endParaRPr lang="es-MX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21</a:t>
            </a:fld>
            <a:endParaRPr lang="es-MX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22</a:t>
            </a:fld>
            <a:endParaRPr lang="es-MX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23</a:t>
            </a:fld>
            <a:endParaRPr lang="es-MX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24</a:t>
            </a:fld>
            <a:endParaRPr lang="es-MX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25</a:t>
            </a:fld>
            <a:endParaRPr lang="es-MX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26</a:t>
            </a:fld>
            <a:endParaRPr lang="es-MX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27</a:t>
            </a:fld>
            <a:endParaRPr lang="es-MX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28</a:t>
            </a:fld>
            <a:endParaRPr lang="es-MX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29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3</a:t>
            </a:fld>
            <a:endParaRPr lang="es-MX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30</a:t>
            </a:fld>
            <a:endParaRPr lang="es-MX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31</a:t>
            </a:fld>
            <a:endParaRPr lang="es-MX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32</a:t>
            </a:fld>
            <a:endParaRPr lang="es-MX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33</a:t>
            </a:fld>
            <a:endParaRPr lang="es-MX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34</a:t>
            </a:fld>
            <a:endParaRPr lang="es-MX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35</a:t>
            </a:fld>
            <a:endParaRPr lang="es-MX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36</a:t>
            </a:fld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4</a:t>
            </a:fld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5</a:t>
            </a:fld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6</a:t>
            </a:fld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7</a:t>
            </a:fld>
            <a:endParaRPr 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8</a:t>
            </a:fld>
            <a:endParaRPr lang="es-MX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9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A41C-0C89-4BAE-B698-4A9401F7B106}" type="datetimeFigureOut">
              <a:rPr lang="es-MX" smtClean="0"/>
              <a:t>25/03/2011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E074-6FF7-45C6-B03A-CB8B657CCEA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A41C-0C89-4BAE-B698-4A9401F7B106}" type="datetimeFigureOut">
              <a:rPr lang="es-MX" smtClean="0"/>
              <a:t>25/03/2011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E074-6FF7-45C6-B03A-CB8B657CCEA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A41C-0C89-4BAE-B698-4A9401F7B106}" type="datetimeFigureOut">
              <a:rPr lang="es-MX" smtClean="0"/>
              <a:t>25/03/2011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E074-6FF7-45C6-B03A-CB8B657CCEA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A41C-0C89-4BAE-B698-4A9401F7B106}" type="datetimeFigureOut">
              <a:rPr lang="es-MX" smtClean="0"/>
              <a:t>25/03/2011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E074-6FF7-45C6-B03A-CB8B657CCEA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A41C-0C89-4BAE-B698-4A9401F7B106}" type="datetimeFigureOut">
              <a:rPr lang="es-MX" smtClean="0"/>
              <a:t>25/03/2011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E074-6FF7-45C6-B03A-CB8B657CCEA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A41C-0C89-4BAE-B698-4A9401F7B106}" type="datetimeFigureOut">
              <a:rPr lang="es-MX" smtClean="0"/>
              <a:t>25/03/2011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E074-6FF7-45C6-B03A-CB8B657CCEA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A41C-0C89-4BAE-B698-4A9401F7B106}" type="datetimeFigureOut">
              <a:rPr lang="es-MX" smtClean="0"/>
              <a:t>25/03/2011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E074-6FF7-45C6-B03A-CB8B657CCEA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A41C-0C89-4BAE-B698-4A9401F7B106}" type="datetimeFigureOut">
              <a:rPr lang="es-MX" smtClean="0"/>
              <a:t>25/03/2011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E074-6FF7-45C6-B03A-CB8B657CCEA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A41C-0C89-4BAE-B698-4A9401F7B106}" type="datetimeFigureOut">
              <a:rPr lang="es-MX" smtClean="0"/>
              <a:t>25/03/2011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E074-6FF7-45C6-B03A-CB8B657CCEA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A41C-0C89-4BAE-B698-4A9401F7B106}" type="datetimeFigureOut">
              <a:rPr lang="es-MX" smtClean="0"/>
              <a:t>25/03/2011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E074-6FF7-45C6-B03A-CB8B657CCEA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A41C-0C89-4BAE-B698-4A9401F7B106}" type="datetimeFigureOut">
              <a:rPr lang="es-MX" smtClean="0"/>
              <a:t>25/03/2011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3A4E074-6FF7-45C6-B03A-CB8B657CCEA9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E5A41C-0C89-4BAE-B698-4A9401F7B106}" type="datetimeFigureOut">
              <a:rPr lang="es-MX" smtClean="0"/>
              <a:t>25/03/2011</a:t>
            </a:fld>
            <a:endParaRPr lang="es-MX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A4E074-6FF7-45C6-B03A-CB8B657CCEA9}" type="slidenum">
              <a:rPr lang="es-MX" smtClean="0"/>
              <a:t>‹Nº›</a:t>
            </a:fld>
            <a:endParaRPr lang="es-MX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Archivo:Pope_Gregory_I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Archivo:Tropo_melisma_musical_largo_Kyrie_eleison.pn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hyperlink" Target="http://es.wikipedia.org/wiki/Archivo:Tropo_melisma_musical_In_medio_ecclesiae.png" TargetMode="Externa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Archivo:Antifonario_de_Le%C3%B3n-musica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://1.bp.blogspot.com/_1ecQG2M-BVY/SO2SPRAMv1I/AAAAAAAAAF4/2II94pnKmBs/s1600-h/neumas.jpg" TargetMode="Externa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d/d7/The_eight_musical_modes.pn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Archivo:Rolandfealty.jp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3/Hans_Sachs.jpg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hyperlink" Target="http://blog.educastur.es/logos/files/2009/01/scandicus1.gif" TargetMode="External"/><Relationship Id="rId18" Type="http://schemas.openxmlformats.org/officeDocument/2006/relationships/image" Target="../media/image13.gif"/><Relationship Id="rId3" Type="http://schemas.openxmlformats.org/officeDocument/2006/relationships/hyperlink" Target="http://blog.educastur.es/logos/files/2009/01/claves_gregorianas1.jpg" TargetMode="External"/><Relationship Id="rId21" Type="http://schemas.openxmlformats.org/officeDocument/2006/relationships/image" Target="../media/image16.gif"/><Relationship Id="rId7" Type="http://schemas.openxmlformats.org/officeDocument/2006/relationships/hyperlink" Target="http://blog.educastur.es/logos/files/2009/01/punctumcuadr1.gif" TargetMode="External"/><Relationship Id="rId12" Type="http://schemas.openxmlformats.org/officeDocument/2006/relationships/image" Target="../media/image9.gif"/><Relationship Id="rId17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.gif"/><Relationship Id="rId20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11" Type="http://schemas.openxmlformats.org/officeDocument/2006/relationships/hyperlink" Target="http://blog.educastur.es/logos/files/2009/01/clivis1.gif" TargetMode="External"/><Relationship Id="rId5" Type="http://schemas.openxmlformats.org/officeDocument/2006/relationships/hyperlink" Target="http://blog.educastur.es/logos/files/2009/01/virga1.gif" TargetMode="External"/><Relationship Id="rId15" Type="http://schemas.openxmlformats.org/officeDocument/2006/relationships/hyperlink" Target="http://blog.educastur.es/logos/files/2009/01/torculus1.gif" TargetMode="External"/><Relationship Id="rId10" Type="http://schemas.openxmlformats.org/officeDocument/2006/relationships/image" Target="../media/image8.gif"/><Relationship Id="rId19" Type="http://schemas.openxmlformats.org/officeDocument/2006/relationships/image" Target="../media/image14.gif"/><Relationship Id="rId4" Type="http://schemas.openxmlformats.org/officeDocument/2006/relationships/image" Target="../media/image5.jpeg"/><Relationship Id="rId9" Type="http://schemas.openxmlformats.org/officeDocument/2006/relationships/hyperlink" Target="http://blog.educastur.es/logos/files/2009/01/punctuminclina1.gif" TargetMode="External"/><Relationship Id="rId14" Type="http://schemas.openxmlformats.org/officeDocument/2006/relationships/image" Target="../media/image10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Archivo:Symphonia_Cantigas_Sta_Mar%C3%ADa_160.jpg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hyperlink" Target="http://www.divusart.com/wdivus/wmus/immus/Fidula-Fiddle-lg.jp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usart.com/wdivus/wmus/immus/FlautaTravesera-Izda-lg.jpg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Archivo:Px-OSB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Archivo:Evora06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71472" y="1857364"/>
            <a:ext cx="8143932" cy="4595972"/>
          </a:xfrm>
        </p:spPr>
        <p:txBody>
          <a:bodyPr>
            <a:noAutofit/>
          </a:bodyPr>
          <a:lstStyle/>
          <a:p>
            <a:endParaRPr lang="es-MX" sz="1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dirty="0" smtClean="0"/>
              <a:t>El canto litúrgico o gregoriano es la música oficial de la Iglesia Romana.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dirty="0" smtClean="0"/>
              <a:t>Es un canto monódico.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dirty="0" smtClean="0"/>
              <a:t>Su letra está en la lengua oficial eclesiástica: el latín.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dirty="0" smtClean="0"/>
              <a:t> El ritmo no tiene una pulsación predeterminada ya que los acentos rítmicos son los naturales del texto.</a:t>
            </a:r>
            <a:endParaRPr lang="es-MX" sz="1800" dirty="0" smtClean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dirty="0" smtClean="0"/>
              <a:t> Se canta </a:t>
            </a:r>
            <a:r>
              <a:rPr lang="es-ES" sz="1800" i="1" dirty="0" smtClean="0"/>
              <a:t>a </a:t>
            </a:r>
            <a:r>
              <a:rPr lang="es-ES" sz="1800" i="1" dirty="0" err="1" smtClean="0"/>
              <a:t>capella</a:t>
            </a:r>
            <a:r>
              <a:rPr lang="es-ES" sz="1800" dirty="0" smtClean="0"/>
              <a:t>.</a:t>
            </a:r>
            <a:endParaRPr lang="es-MX" sz="1800" dirty="0" smtClean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dirty="0" smtClean="0"/>
              <a:t> Su sistema musical es de 8 modos gregorianos o eclesiásticos </a:t>
            </a:r>
          </a:p>
          <a:p>
            <a:pPr marL="342900" lvl="0" indent="-342900">
              <a:lnSpc>
                <a:spcPct val="150000"/>
              </a:lnSpc>
            </a:pPr>
            <a:r>
              <a:rPr lang="es-ES" sz="1800" dirty="0" smtClean="0"/>
              <a:t>y éstos provienen de los modos griegos.</a:t>
            </a:r>
            <a:endParaRPr lang="es-MX" sz="1800" dirty="0" smtClean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dirty="0" smtClean="0"/>
              <a:t> </a:t>
            </a:r>
            <a:r>
              <a:rPr lang="es-ES" sz="1800" dirty="0" smtClean="0">
                <a:solidFill>
                  <a:schemeClr val="accent2">
                    <a:lumMod val="75000"/>
                  </a:schemeClr>
                </a:solidFill>
              </a:rPr>
              <a:t>7.  </a:t>
            </a:r>
            <a:r>
              <a:rPr lang="es-ES" sz="1800" dirty="0" smtClean="0"/>
              <a:t>En su interpretación solo pueden intervenir voces masculinas.</a:t>
            </a:r>
            <a:endParaRPr lang="es-MX" sz="1800" dirty="0" smtClean="0"/>
          </a:p>
          <a:p>
            <a:endParaRPr lang="es-MX" sz="1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720880" y="-142900"/>
            <a:ext cx="7851648" cy="185738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60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CANTO GREGORIANO</a:t>
            </a:r>
            <a:endParaRPr kumimoji="0" lang="es-MX" sz="60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4 Imagen" descr="Gregorio Magno">
            <a:hlinkClick r:id="rId3" tooltip="&quot;Gregorio Magno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149080"/>
            <a:ext cx="17145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 noGrp="1"/>
          </p:cNvSpPr>
          <p:nvPr>
            <p:ph type="ctrTitle"/>
          </p:nvPr>
        </p:nvSpPr>
        <p:spPr>
          <a:xfrm>
            <a:off x="649442" y="-50009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60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CANTO RELIGIOSO</a:t>
            </a:r>
            <a:endParaRPr kumimoji="0" lang="es-MX" sz="60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533400" y="1571612"/>
            <a:ext cx="7854696" cy="4643470"/>
          </a:xfrm>
        </p:spPr>
        <p:txBody>
          <a:bodyPr>
            <a:normAutofit/>
          </a:bodyPr>
          <a:lstStyle/>
          <a:p>
            <a:r>
              <a:rPr lang="es-MX" sz="2800" dirty="0" smtClean="0"/>
              <a:t>Antífonas</a:t>
            </a:r>
          </a:p>
          <a:p>
            <a:r>
              <a:rPr lang="es-MX" sz="2800" dirty="0" smtClean="0"/>
              <a:t>Responsorios</a:t>
            </a:r>
          </a:p>
          <a:p>
            <a:r>
              <a:rPr lang="es-MX" sz="2800" dirty="0" smtClean="0"/>
              <a:t>Salmodia antifonal</a:t>
            </a:r>
          </a:p>
          <a:p>
            <a:r>
              <a:rPr lang="es-MX" sz="2800" dirty="0" smtClean="0"/>
              <a:t>Tracto</a:t>
            </a:r>
          </a:p>
          <a:p>
            <a:r>
              <a:rPr lang="es-MX" sz="2800" dirty="0" smtClean="0"/>
              <a:t>Gradual</a:t>
            </a:r>
          </a:p>
          <a:p>
            <a:r>
              <a:rPr lang="es-MX" sz="2800" dirty="0" smtClean="0"/>
              <a:t>Aleluya</a:t>
            </a:r>
          </a:p>
          <a:p>
            <a:r>
              <a:rPr lang="es-MX" sz="2800" dirty="0" smtClean="0"/>
              <a:t>Ofertorio</a:t>
            </a:r>
          </a:p>
          <a:p>
            <a:r>
              <a:rPr lang="es-MX" sz="2800" dirty="0" smtClean="0"/>
              <a:t>Tropos</a:t>
            </a:r>
          </a:p>
          <a:p>
            <a:r>
              <a:rPr lang="es-MX" sz="2800" dirty="0" smtClean="0"/>
              <a:t>Secuencias</a:t>
            </a:r>
          </a:p>
          <a:p>
            <a:endParaRPr lang="es-MX" sz="2800" dirty="0" smtClean="0"/>
          </a:p>
        </p:txBody>
      </p:sp>
      <p:pic>
        <p:nvPicPr>
          <p:cNvPr id="11" name="10 Imagen" descr="http://www.apexartsleague.org/images/sce/sheet%20musi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214554"/>
            <a:ext cx="285752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 noGrp="1"/>
          </p:cNvSpPr>
          <p:nvPr>
            <p:ph type="ctrTitle"/>
          </p:nvPr>
        </p:nvSpPr>
        <p:spPr>
          <a:xfrm>
            <a:off x="649442" y="-50009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60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RESPONSORIO</a:t>
            </a:r>
            <a:endParaRPr kumimoji="0" lang="es-MX" sz="60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533400" y="1571612"/>
            <a:ext cx="7854696" cy="4643470"/>
          </a:xfrm>
        </p:spPr>
        <p:txBody>
          <a:bodyPr>
            <a:normAutofit/>
          </a:bodyPr>
          <a:lstStyle/>
          <a:p>
            <a:r>
              <a:rPr lang="es-MX" sz="2800" dirty="0" smtClean="0"/>
              <a:t>Generalmente un salmo</a:t>
            </a:r>
          </a:p>
          <a:p>
            <a:endParaRPr lang="es-MX" sz="2800" dirty="0" smtClean="0"/>
          </a:p>
          <a:p>
            <a:r>
              <a:rPr lang="es-MX" sz="2800" dirty="0" smtClean="0"/>
              <a:t>Parte principal cantada por un solista y respondida por los fieles con un estribillo (</a:t>
            </a:r>
            <a:r>
              <a:rPr lang="es-MX" sz="2800" i="1" dirty="0" err="1" smtClean="0"/>
              <a:t>responsum</a:t>
            </a:r>
            <a:r>
              <a:rPr lang="es-MX" sz="2800" dirty="0" smtClean="0"/>
              <a:t>), tras cada versículo</a:t>
            </a:r>
          </a:p>
          <a:p>
            <a:endParaRPr lang="es-MX" sz="2800" dirty="0" smtClean="0"/>
          </a:p>
          <a:p>
            <a:r>
              <a:rPr lang="es-MX" sz="2800" dirty="0" smtClean="0"/>
              <a:t>Origen en la tradición </a:t>
            </a:r>
            <a:r>
              <a:rPr lang="es-MX" sz="2800" dirty="0" err="1" smtClean="0"/>
              <a:t>sinagogal</a:t>
            </a:r>
            <a:r>
              <a:rPr lang="es-MX" sz="2800" dirty="0" smtClean="0"/>
              <a:t> judía</a:t>
            </a:r>
          </a:p>
          <a:p>
            <a:endParaRPr lang="es-MX" sz="2800" dirty="0" smtClean="0"/>
          </a:p>
          <a:p>
            <a:r>
              <a:rPr lang="es-MX" sz="2800" dirty="0" smtClean="0"/>
              <a:t>Canto más antiguo de </a:t>
            </a:r>
            <a:r>
              <a:rPr lang="es-MX" sz="2800" smtClean="0"/>
              <a:t>la iglesia</a:t>
            </a:r>
            <a:endParaRPr lang="es-MX" sz="2800" dirty="0" smtClean="0"/>
          </a:p>
          <a:p>
            <a:endParaRPr lang="es-MX" sz="2800" dirty="0" smtClean="0"/>
          </a:p>
          <a:p>
            <a:endParaRPr lang="es-MX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 noGrp="1"/>
          </p:cNvSpPr>
          <p:nvPr>
            <p:ph type="ctrTitle"/>
          </p:nvPr>
        </p:nvSpPr>
        <p:spPr>
          <a:xfrm>
            <a:off x="649442" y="-50009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60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SALMODIA ANTIFONAL</a:t>
            </a:r>
            <a:endParaRPr kumimoji="0" lang="es-MX" sz="60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533400" y="1571612"/>
            <a:ext cx="7854696" cy="4643470"/>
          </a:xfrm>
        </p:spPr>
        <p:txBody>
          <a:bodyPr>
            <a:noAutofit/>
          </a:bodyPr>
          <a:lstStyle/>
          <a:p>
            <a:r>
              <a:rPr lang="es-MX" sz="2800" dirty="0" smtClean="0"/>
              <a:t>Forma de cantar los salmos</a:t>
            </a:r>
          </a:p>
          <a:p>
            <a:endParaRPr lang="es-MX" sz="2800" dirty="0" smtClean="0"/>
          </a:p>
          <a:p>
            <a:r>
              <a:rPr lang="es-MX" sz="2800" dirty="0" smtClean="0"/>
              <a:t>Este canto se realizaba en forma casi recitada</a:t>
            </a:r>
          </a:p>
          <a:p>
            <a:endParaRPr lang="es-MX" sz="2800" dirty="0" smtClean="0"/>
          </a:p>
          <a:p>
            <a:r>
              <a:rPr lang="es-MX" sz="2800" dirty="0" smtClean="0"/>
              <a:t>Dos coros cantan alternadamente el mismo salmo (lo repiten)</a:t>
            </a:r>
            <a:br>
              <a:rPr lang="es-MX" sz="2800" dirty="0" smtClean="0"/>
            </a:br>
            <a:endParaRPr lang="es-MX" sz="2800" dirty="0" smtClean="0"/>
          </a:p>
          <a:p>
            <a:r>
              <a:rPr lang="es-MX" sz="2800" dirty="0" smtClean="0"/>
              <a:t>El primer coro canta el salmo original, y a continuación el segundo un verso nuevo, antífona, antes, entre o después del salmo original.</a:t>
            </a:r>
          </a:p>
          <a:p>
            <a:r>
              <a:rPr lang="es-MX" sz="2800" dirty="0" smtClean="0"/>
              <a:t/>
            </a:r>
            <a:br>
              <a:rPr lang="es-MX" sz="2800" dirty="0" smtClean="0"/>
            </a:br>
            <a:endParaRPr lang="es-MX" sz="2800" dirty="0" smtClean="0"/>
          </a:p>
          <a:p>
            <a:endParaRPr lang="es-MX" sz="2800" dirty="0" smtClean="0"/>
          </a:p>
          <a:p>
            <a:endParaRPr lang="es-MX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 noGrp="1"/>
          </p:cNvSpPr>
          <p:nvPr>
            <p:ph type="ctrTitle"/>
          </p:nvPr>
        </p:nvSpPr>
        <p:spPr>
          <a:xfrm>
            <a:off x="649442" y="-400064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66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GRADUAL</a:t>
            </a:r>
            <a:endParaRPr kumimoji="0" lang="es-MX" sz="66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533400" y="1585059"/>
            <a:ext cx="7854696" cy="4643470"/>
          </a:xfrm>
        </p:spPr>
        <p:txBody>
          <a:bodyPr>
            <a:noAutofit/>
          </a:bodyPr>
          <a:lstStyle/>
          <a:p>
            <a:r>
              <a:rPr lang="es-MX" sz="2800" dirty="0" smtClean="0"/>
              <a:t>El </a:t>
            </a:r>
            <a:r>
              <a:rPr lang="es-MX" sz="2800" b="1" dirty="0" smtClean="0"/>
              <a:t>gradual</a:t>
            </a:r>
            <a:r>
              <a:rPr lang="es-MX" sz="2800" dirty="0" smtClean="0"/>
              <a:t> se canta o se lee después de la epístola  y antes del aleluya, o, durante el tiempo de la cuaresma, antes del tracto</a:t>
            </a:r>
          </a:p>
          <a:p>
            <a:endParaRPr lang="es-MX" sz="2800" dirty="0" smtClean="0"/>
          </a:p>
          <a:p>
            <a:r>
              <a:rPr lang="es-MX" sz="2800" dirty="0" smtClean="0"/>
              <a:t>La forma usual del gradual es una respuesta en solitario con un solo verso</a:t>
            </a:r>
          </a:p>
          <a:p>
            <a:endParaRPr lang="es-MX" sz="2800" dirty="0" smtClean="0"/>
          </a:p>
          <a:p>
            <a:r>
              <a:rPr lang="es-MX" sz="2800" dirty="0" smtClean="0"/>
              <a:t>Los graduales están entre los más floridos y </a:t>
            </a:r>
            <a:r>
              <a:rPr lang="es-MX" sz="2800" dirty="0" err="1" smtClean="0"/>
              <a:t>melismáticos</a:t>
            </a:r>
            <a:r>
              <a:rPr lang="es-MX" sz="2800" dirty="0" smtClean="0"/>
              <a:t> cantos gregorianos</a:t>
            </a:r>
          </a:p>
          <a:p>
            <a:r>
              <a:rPr lang="es-MX" sz="2800" dirty="0" smtClean="0"/>
              <a:t/>
            </a:r>
            <a:br>
              <a:rPr lang="es-MX" sz="2800" dirty="0" smtClean="0"/>
            </a:br>
            <a:endParaRPr lang="es-MX" sz="2800" dirty="0" smtClean="0"/>
          </a:p>
          <a:p>
            <a:endParaRPr lang="es-MX" sz="2800" dirty="0" smtClean="0"/>
          </a:p>
          <a:p>
            <a:endParaRPr lang="es-MX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 noGrp="1"/>
          </p:cNvSpPr>
          <p:nvPr>
            <p:ph type="ctrTitle"/>
          </p:nvPr>
        </p:nvSpPr>
        <p:spPr>
          <a:xfrm>
            <a:off x="649442" y="-400064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66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ALELUYA</a:t>
            </a:r>
            <a:endParaRPr kumimoji="0" lang="es-MX" sz="66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533400" y="1585059"/>
            <a:ext cx="7854696" cy="4643470"/>
          </a:xfrm>
        </p:spPr>
        <p:txBody>
          <a:bodyPr>
            <a:noAutofit/>
          </a:bodyPr>
          <a:lstStyle/>
          <a:p>
            <a:r>
              <a:rPr lang="es-MX" sz="2800" dirty="0" smtClean="0"/>
              <a:t>En todas las liturgias cristianas el Aleluya tiene forma antifonal, cantándose esta expresión, muy adornada con melismas, entre versículo y versículo del salmo u oración. </a:t>
            </a:r>
          </a:p>
          <a:p>
            <a:endParaRPr lang="es-MX" sz="2800" dirty="0" smtClean="0"/>
          </a:p>
          <a:p>
            <a:r>
              <a:rPr lang="es-MX" sz="2800" dirty="0" smtClean="0"/>
              <a:t>De forma más sencilla, muchas piezas terminan simplificándose a la aclamación, un verso y, de nuevo, la aclamación, siguiendo la siguiente estructura:</a:t>
            </a:r>
          </a:p>
          <a:p>
            <a:r>
              <a:rPr lang="es-MX" sz="2800" dirty="0" smtClean="0"/>
              <a:t>Aleluya + Verso + Aleluya </a:t>
            </a:r>
            <a:br>
              <a:rPr lang="es-MX" sz="2800" dirty="0" smtClean="0"/>
            </a:br>
            <a:endParaRPr lang="es-MX" sz="2800" dirty="0" smtClean="0"/>
          </a:p>
          <a:p>
            <a:endParaRPr lang="es-MX" sz="2800" dirty="0" smtClean="0"/>
          </a:p>
          <a:p>
            <a:endParaRPr lang="es-MX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 noGrp="1"/>
          </p:cNvSpPr>
          <p:nvPr>
            <p:ph type="ctrTitle"/>
          </p:nvPr>
        </p:nvSpPr>
        <p:spPr>
          <a:xfrm>
            <a:off x="649442" y="-400064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66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OFERTORIO</a:t>
            </a:r>
            <a:endParaRPr kumimoji="0" lang="es-MX" sz="66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533400" y="1585059"/>
            <a:ext cx="7854696" cy="4643470"/>
          </a:xfrm>
        </p:spPr>
        <p:txBody>
          <a:bodyPr>
            <a:noAutofit/>
          </a:bodyPr>
          <a:lstStyle/>
          <a:p>
            <a:endParaRPr lang="es-MX" sz="2800" dirty="0" smtClean="0"/>
          </a:p>
          <a:p>
            <a:r>
              <a:rPr lang="es-MX" sz="2800" dirty="0" smtClean="0"/>
              <a:t>El </a:t>
            </a:r>
            <a:r>
              <a:rPr lang="es-MX" sz="2800" b="1" dirty="0" smtClean="0"/>
              <a:t>Ofertorio</a:t>
            </a:r>
            <a:r>
              <a:rPr lang="es-MX" sz="2800" dirty="0" smtClean="0"/>
              <a:t> es el momento de la Misa en la que se presentan a Dios  el pan y el vino que se van a ofrecer a modo de sacrificio en la Eucaristía</a:t>
            </a:r>
          </a:p>
          <a:p>
            <a:endParaRPr lang="es-MX" sz="2800" dirty="0" smtClean="0"/>
          </a:p>
          <a:p>
            <a:r>
              <a:rPr lang="es-MX" sz="2800" dirty="0" smtClean="0"/>
              <a:t>Cantos melódicamente similares a los graduales</a:t>
            </a:r>
          </a:p>
          <a:p>
            <a:endParaRPr lang="es-MX" sz="2800" dirty="0" smtClean="0"/>
          </a:p>
          <a:p>
            <a:r>
              <a:rPr lang="es-MX" sz="2800" dirty="0" smtClean="0"/>
              <a:t>Cantos extensos a cargo de la grey y el clero</a:t>
            </a:r>
          </a:p>
          <a:p>
            <a:endParaRPr lang="es-MX" sz="2800" dirty="0" smtClean="0"/>
          </a:p>
          <a:p>
            <a:endParaRPr lang="es-MX" sz="2800" dirty="0" smtClean="0"/>
          </a:p>
          <a:p>
            <a:endParaRPr lang="es-MX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 noGrp="1"/>
          </p:cNvSpPr>
          <p:nvPr>
            <p:ph type="ctrTitle"/>
          </p:nvPr>
        </p:nvSpPr>
        <p:spPr>
          <a:xfrm>
            <a:off x="649442" y="-400064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66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TROPOS</a:t>
            </a:r>
            <a:endParaRPr kumimoji="0" lang="es-MX" sz="66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533400" y="1585059"/>
            <a:ext cx="7854696" cy="4643470"/>
          </a:xfrm>
        </p:spPr>
        <p:txBody>
          <a:bodyPr>
            <a:noAutofit/>
          </a:bodyPr>
          <a:lstStyle/>
          <a:p>
            <a:endParaRPr lang="es-MX" sz="2800" dirty="0" smtClean="0"/>
          </a:p>
          <a:p>
            <a:r>
              <a:rPr lang="es-MX" sz="2800" dirty="0" smtClean="0"/>
              <a:t>Cantos </a:t>
            </a:r>
            <a:r>
              <a:rPr lang="es-MX" sz="2800" dirty="0" err="1" smtClean="0"/>
              <a:t>melistemáticos</a:t>
            </a:r>
            <a:r>
              <a:rPr lang="es-MX" sz="2800" dirty="0" smtClean="0"/>
              <a:t> </a:t>
            </a:r>
          </a:p>
          <a:p>
            <a:r>
              <a:rPr lang="es-MX" sz="2800" dirty="0" smtClean="0"/>
              <a:t>de texto poético.</a:t>
            </a:r>
          </a:p>
          <a:p>
            <a:r>
              <a:rPr lang="es-MX" sz="2800" dirty="0" smtClean="0"/>
              <a:t>Se cantan en el ofertorio </a:t>
            </a:r>
          </a:p>
          <a:p>
            <a:r>
              <a:rPr lang="es-MX" sz="2800" dirty="0" smtClean="0"/>
              <a:t>y la comunión</a:t>
            </a:r>
          </a:p>
          <a:p>
            <a:r>
              <a:rPr lang="es-MX" sz="2800" dirty="0" smtClean="0"/>
              <a:t>Son cantos antifonales</a:t>
            </a:r>
          </a:p>
          <a:p>
            <a:endParaRPr lang="es-MX" sz="2800" dirty="0" smtClean="0"/>
          </a:p>
          <a:p>
            <a:endParaRPr lang="es-MX" sz="2800" dirty="0" smtClean="0"/>
          </a:p>
        </p:txBody>
      </p:sp>
      <p:pic>
        <p:nvPicPr>
          <p:cNvPr id="2052" name="Picture 4" descr="http://upload.wikimedia.org/wikipedia/commons/thumb/7/71/Tropo_melisma_musical_largo_Kyrie_eleison.png/450px-Tropo_melisma_musical_largo_Kyrie_eleiso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643050"/>
            <a:ext cx="4286250" cy="1314451"/>
          </a:xfrm>
          <a:prstGeom prst="rect">
            <a:avLst/>
          </a:prstGeom>
          <a:noFill/>
        </p:spPr>
      </p:pic>
      <p:pic>
        <p:nvPicPr>
          <p:cNvPr id="2054" name="Picture 6" descr="http://upload.wikimedia.org/wikipedia/commons/thumb/3/37/Tropo_melisma_musical_In_medio_ecclesiae.png/450px-Tropo_melisma_musical_In_medio_ecclesiae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929066"/>
            <a:ext cx="4286250" cy="2505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 noGrp="1"/>
          </p:cNvSpPr>
          <p:nvPr>
            <p:ph type="ctrTitle"/>
          </p:nvPr>
        </p:nvSpPr>
        <p:spPr>
          <a:xfrm>
            <a:off x="649442" y="-400064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66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SECUENCIAS</a:t>
            </a:r>
            <a:endParaRPr kumimoji="0" lang="es-MX" sz="66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533400" y="1285860"/>
            <a:ext cx="7854696" cy="4643470"/>
          </a:xfrm>
        </p:spPr>
        <p:txBody>
          <a:bodyPr>
            <a:noAutofit/>
          </a:bodyPr>
          <a:lstStyle/>
          <a:p>
            <a:endParaRPr lang="es-MX" sz="2800" dirty="0" smtClean="0"/>
          </a:p>
          <a:p>
            <a:r>
              <a:rPr lang="es-MX" sz="2800" dirty="0" smtClean="0"/>
              <a:t>Las </a:t>
            </a:r>
            <a:r>
              <a:rPr lang="es-MX" sz="2800" b="1" dirty="0" smtClean="0"/>
              <a:t>Secuencias</a:t>
            </a:r>
            <a:r>
              <a:rPr lang="es-MX" sz="2800" dirty="0" smtClean="0"/>
              <a:t> son composiciones musicales formadas por más de una frase melódica que se repiten dos veces, al menos una debe repetirse; el texto, si existe, siempre es independiente de la melodía</a:t>
            </a:r>
          </a:p>
          <a:p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 smtClean="0"/>
              <a:t>Se puede decir que son una forma musical derivada del tropo tipo Prosa que al evolucionar, llegaron a constituir una unidad musical independiente.</a:t>
            </a:r>
            <a:r>
              <a:rPr lang="es-MX" sz="2800" smtClean="0"/>
              <a:t/>
            </a:r>
            <a:br>
              <a:rPr lang="es-MX" sz="2800" smtClean="0"/>
            </a:br>
            <a:r>
              <a:rPr lang="es-MX" sz="2800" smtClean="0"/>
              <a:t> </a:t>
            </a:r>
            <a:endParaRPr lang="es-MX" sz="2800" dirty="0" smtClean="0"/>
          </a:p>
          <a:p>
            <a:endParaRPr lang="es-MX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 noGrp="1"/>
          </p:cNvSpPr>
          <p:nvPr>
            <p:ph type="ctrTitle"/>
          </p:nvPr>
        </p:nvSpPr>
        <p:spPr>
          <a:xfrm>
            <a:off x="649442" y="-50009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60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AÑO LITÚRGICO</a:t>
            </a:r>
            <a:endParaRPr kumimoji="0" lang="es-MX" sz="60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533400" y="1571612"/>
            <a:ext cx="7854696" cy="4643470"/>
          </a:xfrm>
        </p:spPr>
        <p:txBody>
          <a:bodyPr>
            <a:noAutofit/>
          </a:bodyPr>
          <a:lstStyle/>
          <a:p>
            <a:r>
              <a:rPr lang="es-MX" sz="3200" dirty="0" smtClean="0"/>
              <a:t>Adviento</a:t>
            </a:r>
          </a:p>
          <a:p>
            <a:r>
              <a:rPr lang="es-MX" sz="3200" dirty="0" smtClean="0"/>
              <a:t>Navidad</a:t>
            </a:r>
          </a:p>
          <a:p>
            <a:r>
              <a:rPr lang="es-MX" sz="3200" dirty="0" smtClean="0"/>
              <a:t>Epifanía</a:t>
            </a:r>
          </a:p>
          <a:p>
            <a:r>
              <a:rPr lang="es-MX" sz="3200" dirty="0" err="1" smtClean="0"/>
              <a:t>Precuaresma</a:t>
            </a:r>
            <a:endParaRPr lang="es-MX" sz="3200" dirty="0" smtClean="0"/>
          </a:p>
          <a:p>
            <a:r>
              <a:rPr lang="es-MX" sz="3200" dirty="0" smtClean="0"/>
              <a:t>Cuaresma</a:t>
            </a:r>
          </a:p>
          <a:p>
            <a:r>
              <a:rPr lang="es-MX" sz="3200" dirty="0" smtClean="0"/>
              <a:t> Pascua de Resurrección</a:t>
            </a:r>
          </a:p>
          <a:p>
            <a:r>
              <a:rPr lang="es-MX" sz="3200" dirty="0" smtClean="0"/>
              <a:t>Pentecostés</a:t>
            </a:r>
          </a:p>
          <a:p>
            <a:r>
              <a:rPr lang="es-MX" sz="3200" dirty="0" smtClean="0"/>
              <a:t>Trinidad</a:t>
            </a:r>
          </a:p>
          <a:p>
            <a:endParaRPr lang="es-MX" sz="3200" dirty="0" smtClean="0"/>
          </a:p>
          <a:p>
            <a:endParaRPr lang="es-MX" sz="3200" dirty="0" smtClean="0"/>
          </a:p>
        </p:txBody>
      </p:sp>
      <p:grpSp>
        <p:nvGrpSpPr>
          <p:cNvPr id="2" name="5 Grupo"/>
          <p:cNvGrpSpPr/>
          <p:nvPr/>
        </p:nvGrpSpPr>
        <p:grpSpPr>
          <a:xfrm>
            <a:off x="642910" y="2714620"/>
            <a:ext cx="3538550" cy="2832100"/>
            <a:chOff x="4857752" y="428604"/>
            <a:chExt cx="3538550" cy="2832100"/>
          </a:xfrm>
        </p:grpSpPr>
        <p:pic>
          <p:nvPicPr>
            <p:cNvPr id="8" name="7 Imagen" descr="http://www.filomusica.com/filo17/primp.jp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3702" y="428604"/>
              <a:ext cx="1752600" cy="283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8 Imagen" descr="http://www.filomusica.com/filo17/primp1.jpg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57752" y="428604"/>
              <a:ext cx="1752600" cy="283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 noGrp="1"/>
          </p:cNvSpPr>
          <p:nvPr>
            <p:ph type="ctrTitle"/>
          </p:nvPr>
        </p:nvSpPr>
        <p:spPr>
          <a:xfrm>
            <a:off x="649442" y="52863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4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MODOS ECLESIÁSTICOS</a:t>
            </a:r>
            <a:br>
              <a:rPr lang="es-MX" sz="54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kumimoji="0" lang="es-MX" sz="54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Subtítulo"/>
          <p:cNvSpPr>
            <a:spLocks noGrp="1"/>
          </p:cNvSpPr>
          <p:nvPr>
            <p:ph type="subTitle" idx="1"/>
          </p:nvPr>
        </p:nvSpPr>
        <p:spPr>
          <a:xfrm>
            <a:off x="142844" y="1676400"/>
            <a:ext cx="8610600" cy="1752600"/>
          </a:xfrm>
        </p:spPr>
        <p:txBody>
          <a:bodyPr>
            <a:normAutofit/>
          </a:bodyPr>
          <a:lstStyle/>
          <a:p>
            <a:r>
              <a:rPr lang="es-MX" dirty="0" smtClean="0"/>
              <a:t>Los modos AUTÉNTICOS son escalas de numeración </a:t>
            </a:r>
            <a:r>
              <a:rPr lang="es-MX" b="1" dirty="0" smtClean="0"/>
              <a:t>impar</a:t>
            </a:r>
            <a:r>
              <a:rPr lang="es-MX" dirty="0" smtClean="0"/>
              <a:t> en la teoría gregoriana.</a:t>
            </a:r>
          </a:p>
          <a:p>
            <a:r>
              <a:rPr lang="es-MX" dirty="0" smtClean="0"/>
              <a:t> Eran cuatro, de carácter ascendente</a:t>
            </a:r>
            <a:endParaRPr lang="es-MX" dirty="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1071536" y="3429000"/>
          <a:ext cx="7072364" cy="2286000"/>
        </p:xfrm>
        <a:graphic>
          <a:graphicData uri="http://schemas.openxmlformats.org/drawingml/2006/table">
            <a:tbl>
              <a:tblPr/>
              <a:tblGrid>
                <a:gridCol w="1768091"/>
                <a:gridCol w="1768091"/>
                <a:gridCol w="1768091"/>
                <a:gridCol w="1768091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/>
                        <a:t>Auténtico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/>
                        <a:t>Ámbito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/>
                        <a:t>Nota final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/>
                        <a:t>Tenor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Re a 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/>
                        <a:t>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/>
                        <a:t>La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2400"/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Mi a Mi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/>
                        <a:t>Mi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/>
                        <a:t>Do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2400"/>
                        <a:t>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/>
                        <a:t>Fa a Fa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/>
                        <a:t>Fa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/>
                        <a:t>Do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Sol a Sol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Sol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428992" y="1500174"/>
            <a:ext cx="5357850" cy="5143536"/>
          </a:xfrm>
        </p:spPr>
        <p:txBody>
          <a:bodyPr>
            <a:noAutofit/>
          </a:bodyPr>
          <a:lstStyle/>
          <a:p>
            <a: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</a:p>
          <a:p>
            <a: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Notación neumática</a:t>
            </a:r>
          </a:p>
          <a:p>
            <a:endParaRPr lang="es-MX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Griego </a:t>
            </a:r>
            <a:r>
              <a:rPr lang="es-MX"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pneuma</a:t>
            </a:r>
            <a: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</a:p>
          <a:p>
            <a: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soplo, respiración</a:t>
            </a:r>
          </a:p>
          <a:p>
            <a:endParaRPr lang="es-MX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Sistema de notación musical </a:t>
            </a:r>
          </a:p>
          <a:p>
            <a: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del canto </a:t>
            </a:r>
            <a:r>
              <a:rPr lang="es-MX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greoriano</a:t>
            </a:r>
            <a:endParaRPr lang="es-MX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00034" y="-357214"/>
            <a:ext cx="7851648" cy="185738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66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NEUMAS</a:t>
            </a:r>
            <a:endParaRPr kumimoji="0" lang="es-MX" sz="66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4 Imagen" descr="http://upload.wikimedia.org/wikipedia/commons/6/62/Antifonario_de_Le%C3%B3n-musica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857628"/>
            <a:ext cx="1785950" cy="236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LOGGER_PHOTO_ID_5255017131171168082" descr="http://1.bp.blogspot.com/_1ecQG2M-BVY/SO2SPRAMv1I/AAAAAAAAAF4/2II94pnKmBs/s200/neumas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1714488"/>
            <a:ext cx="414340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 noGrp="1"/>
          </p:cNvSpPr>
          <p:nvPr>
            <p:ph type="ctrTitle"/>
          </p:nvPr>
        </p:nvSpPr>
        <p:spPr>
          <a:xfrm>
            <a:off x="649442" y="52863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4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MODOS ECLESIÁSTICOS</a:t>
            </a:r>
            <a:br>
              <a:rPr lang="es-MX" sz="54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kumimoji="0" lang="es-MX" sz="54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Subtítulo"/>
          <p:cNvSpPr>
            <a:spLocks noGrp="1"/>
          </p:cNvSpPr>
          <p:nvPr>
            <p:ph type="subTitle" idx="1"/>
          </p:nvPr>
        </p:nvSpPr>
        <p:spPr>
          <a:xfrm>
            <a:off x="142844" y="1676400"/>
            <a:ext cx="8610600" cy="1752600"/>
          </a:xfrm>
        </p:spPr>
        <p:txBody>
          <a:bodyPr>
            <a:normAutofit/>
          </a:bodyPr>
          <a:lstStyle/>
          <a:p>
            <a:r>
              <a:rPr lang="es-MX" dirty="0" smtClean="0"/>
              <a:t>Los modos AUTÉNTICOS son escalas de numeración </a:t>
            </a:r>
            <a:r>
              <a:rPr lang="es-MX" b="1" dirty="0" smtClean="0"/>
              <a:t>impar</a:t>
            </a:r>
            <a:r>
              <a:rPr lang="es-MX" dirty="0" smtClean="0"/>
              <a:t> en la teoría gregoriana.</a:t>
            </a:r>
          </a:p>
          <a:p>
            <a:r>
              <a:rPr lang="es-MX" dirty="0" smtClean="0"/>
              <a:t> Eran cuatro, de carácter ascendente</a:t>
            </a:r>
            <a:endParaRPr lang="es-MX" dirty="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1071536" y="3429000"/>
          <a:ext cx="7072364" cy="2286000"/>
        </p:xfrm>
        <a:graphic>
          <a:graphicData uri="http://schemas.openxmlformats.org/drawingml/2006/table">
            <a:tbl>
              <a:tblPr/>
              <a:tblGrid>
                <a:gridCol w="1768091"/>
                <a:gridCol w="1768091"/>
                <a:gridCol w="1768091"/>
                <a:gridCol w="1768091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/>
                        <a:t>Auténtico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/>
                        <a:t>Ámbito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/>
                        <a:t>Nota final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/>
                        <a:t>Tenor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Re a 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/>
                        <a:t>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/>
                        <a:t>La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2400"/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Mi a Mi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/>
                        <a:t>Mi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/>
                        <a:t>Do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2400"/>
                        <a:t>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/>
                        <a:t>Fa a Fa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/>
                        <a:t>Fa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/>
                        <a:t>Do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Sol a Sol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Sol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 noGrp="1"/>
          </p:cNvSpPr>
          <p:nvPr>
            <p:ph type="ctrTitle"/>
          </p:nvPr>
        </p:nvSpPr>
        <p:spPr>
          <a:xfrm>
            <a:off x="649442" y="52863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4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MODOS ECLESIÁSTICOS</a:t>
            </a:r>
            <a:br>
              <a:rPr lang="es-MX" sz="54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kumimoji="0" lang="es-MX" sz="54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25954" name="Picture 2" descr="Archivo:The eight musical modes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000240"/>
            <a:ext cx="8297333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 noGrp="1"/>
          </p:cNvSpPr>
          <p:nvPr>
            <p:ph type="ctrTitle"/>
          </p:nvPr>
        </p:nvSpPr>
        <p:spPr>
          <a:xfrm>
            <a:off x="649442" y="357166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4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MONODIA NO LITURGIA Y PROFANA</a:t>
            </a:r>
            <a:endParaRPr kumimoji="0" lang="es-MX" sz="54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Subtítulo"/>
          <p:cNvSpPr>
            <a:spLocks noGrp="1"/>
          </p:cNvSpPr>
          <p:nvPr>
            <p:ph type="subTitle" idx="1"/>
          </p:nvPr>
        </p:nvSpPr>
        <p:spPr>
          <a:xfrm>
            <a:off x="142844" y="2247904"/>
            <a:ext cx="8610600" cy="4252930"/>
          </a:xfrm>
        </p:spPr>
        <p:txBody>
          <a:bodyPr>
            <a:normAutofit lnSpcReduction="10000"/>
          </a:bodyPr>
          <a:lstStyle/>
          <a:p>
            <a:r>
              <a:rPr lang="es-MX" dirty="0" smtClean="0"/>
              <a:t>Canciones con textos en latín</a:t>
            </a:r>
          </a:p>
          <a:p>
            <a:endParaRPr lang="es-MX" dirty="0" smtClean="0"/>
          </a:p>
          <a:p>
            <a:r>
              <a:rPr lang="es-MX" dirty="0" smtClean="0"/>
              <a:t>Canciones de goliardos (siglos XI y XII)</a:t>
            </a:r>
          </a:p>
          <a:p>
            <a:endParaRPr lang="es-MX" dirty="0" smtClean="0"/>
          </a:p>
          <a:p>
            <a:r>
              <a:rPr lang="es-MX" dirty="0" smtClean="0"/>
              <a:t>Celebraban en sus canciones  </a:t>
            </a:r>
          </a:p>
          <a:p>
            <a:r>
              <a:rPr lang="es-MX" dirty="0" smtClean="0"/>
              <a:t>la trinidad del eterno interés </a:t>
            </a:r>
          </a:p>
          <a:p>
            <a:r>
              <a:rPr lang="es-MX" dirty="0" smtClean="0"/>
              <a:t>masculino juvenil:</a:t>
            </a:r>
          </a:p>
          <a:p>
            <a:endParaRPr lang="es-MX" dirty="0" smtClean="0"/>
          </a:p>
          <a:p>
            <a:r>
              <a:rPr lang="es-MX" dirty="0" smtClean="0"/>
              <a:t>Vino, mujeres y sátira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</p:txBody>
      </p:sp>
      <p:pic>
        <p:nvPicPr>
          <p:cNvPr id="6148" name="Picture 4" descr="http://www.relectura.org/cms/images/stories/resena/resena_goliardos_box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19" y="3876692"/>
            <a:ext cx="3356833" cy="226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 noGrp="1"/>
          </p:cNvSpPr>
          <p:nvPr>
            <p:ph type="ctrTitle"/>
          </p:nvPr>
        </p:nvSpPr>
        <p:spPr>
          <a:xfrm>
            <a:off x="649442" y="-357214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66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CARMINA BURANA</a:t>
            </a:r>
            <a:endParaRPr kumimoji="0" lang="es-MX" sz="66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Subtítulo"/>
          <p:cNvSpPr>
            <a:spLocks noGrp="1"/>
          </p:cNvSpPr>
          <p:nvPr>
            <p:ph type="subTitle" idx="1"/>
          </p:nvPr>
        </p:nvSpPr>
        <p:spPr>
          <a:xfrm>
            <a:off x="142844" y="1643050"/>
            <a:ext cx="8610600" cy="4857784"/>
          </a:xfrm>
        </p:spPr>
        <p:txBody>
          <a:bodyPr>
            <a:normAutofit/>
          </a:bodyPr>
          <a:lstStyle/>
          <a:p>
            <a:r>
              <a:rPr lang="es-MX" b="1" i="1" dirty="0" smtClean="0"/>
              <a:t>Carmina </a:t>
            </a:r>
            <a:r>
              <a:rPr lang="es-MX" b="1" i="1" dirty="0" err="1" smtClean="0"/>
              <a:t>burana</a:t>
            </a:r>
            <a:r>
              <a:rPr lang="es-MX" dirty="0" smtClean="0"/>
              <a:t> es el nombre dado a la colección de cantos goliardos de los siglos XII y XIII reunidos en el manuscrito encontrado en </a:t>
            </a:r>
            <a:r>
              <a:rPr lang="es-MX" dirty="0" err="1" smtClean="0"/>
              <a:t>Benediktbeuern</a:t>
            </a:r>
            <a:r>
              <a:rPr lang="es-MX" dirty="0" smtClean="0"/>
              <a:t> en el siglo XIX</a:t>
            </a:r>
          </a:p>
          <a:p>
            <a:endParaRPr lang="es-MX" dirty="0" smtClean="0"/>
          </a:p>
          <a:p>
            <a:r>
              <a:rPr lang="es-MX" dirty="0" smtClean="0"/>
              <a:t>El códice recoge un total de 300 rimas,</a:t>
            </a:r>
          </a:p>
          <a:p>
            <a:r>
              <a:rPr lang="es-MX" dirty="0" smtClean="0"/>
              <a:t> escritas en su mayoría en latín,</a:t>
            </a:r>
          </a:p>
          <a:p>
            <a:r>
              <a:rPr lang="es-MX" dirty="0" smtClean="0"/>
              <a:t> alemán  y francés antiguos</a:t>
            </a:r>
          </a:p>
          <a:p>
            <a:endParaRPr lang="es-MX" dirty="0" smtClean="0"/>
          </a:p>
          <a:p>
            <a:r>
              <a:rPr lang="es-MX" dirty="0" smtClean="0"/>
              <a:t>Fueron escritos hacia el año 1230</a:t>
            </a:r>
          </a:p>
          <a:p>
            <a:r>
              <a:rPr lang="es-MX" b="1" dirty="0" smtClean="0"/>
              <a:t> 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</p:txBody>
      </p:sp>
      <p:pic>
        <p:nvPicPr>
          <p:cNvPr id="148482" name="Picture 2" descr="http://amrelgarhy.com/amrelgarhy/files/media/image/CarminaBur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071810"/>
            <a:ext cx="2436798" cy="3586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 noGrp="1"/>
          </p:cNvSpPr>
          <p:nvPr>
            <p:ph type="ctrTitle"/>
          </p:nvPr>
        </p:nvSpPr>
        <p:spPr>
          <a:xfrm>
            <a:off x="649442" y="-400064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66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CANCIÓN DE GESTA</a:t>
            </a:r>
            <a:endParaRPr kumimoji="0" lang="es-MX" sz="66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Subtítulo"/>
          <p:cNvSpPr>
            <a:spLocks noGrp="1"/>
          </p:cNvSpPr>
          <p:nvPr>
            <p:ph type="subTitle" idx="1"/>
          </p:nvPr>
        </p:nvSpPr>
        <p:spPr>
          <a:xfrm>
            <a:off x="142844" y="1500174"/>
            <a:ext cx="8610600" cy="5357826"/>
          </a:xfrm>
        </p:spPr>
        <p:txBody>
          <a:bodyPr>
            <a:normAutofit lnSpcReduction="10000"/>
          </a:bodyPr>
          <a:lstStyle/>
          <a:p>
            <a:endParaRPr lang="es-MX" dirty="0" smtClean="0"/>
          </a:p>
          <a:p>
            <a:r>
              <a:rPr lang="es-MX" dirty="0" smtClean="0"/>
              <a:t>Poemas épicos narrativas sobre las hazañas de los héroes locales con fórmulas melódicas sencillas</a:t>
            </a:r>
          </a:p>
          <a:p>
            <a:endParaRPr lang="es-MX" dirty="0" smtClean="0"/>
          </a:p>
          <a:p>
            <a:r>
              <a:rPr lang="es-MX" dirty="0" smtClean="0"/>
              <a:t>Transmitidas de forma oral</a:t>
            </a:r>
          </a:p>
          <a:p>
            <a:endParaRPr lang="es-MX" dirty="0" smtClean="0"/>
          </a:p>
          <a:p>
            <a:r>
              <a:rPr lang="es-MX" i="1" dirty="0" err="1" smtClean="0"/>
              <a:t>Chanson</a:t>
            </a:r>
            <a:r>
              <a:rPr lang="es-MX" i="1" dirty="0" smtClean="0"/>
              <a:t> de </a:t>
            </a:r>
            <a:r>
              <a:rPr lang="es-MX" i="1" dirty="0" err="1" smtClean="0"/>
              <a:t>Roland</a:t>
            </a:r>
            <a:r>
              <a:rPr lang="es-MX" i="1" dirty="0" smtClean="0"/>
              <a:t> </a:t>
            </a:r>
            <a:r>
              <a:rPr lang="es-MX" dirty="0" smtClean="0"/>
              <a:t>(Francia)</a:t>
            </a:r>
            <a:endParaRPr lang="es-MX" i="1" dirty="0" smtClean="0"/>
          </a:p>
          <a:p>
            <a:r>
              <a:rPr lang="es-MX" i="1" dirty="0" err="1" smtClean="0"/>
              <a:t>Beowulf</a:t>
            </a:r>
            <a:r>
              <a:rPr lang="es-MX" i="1" dirty="0" smtClean="0"/>
              <a:t> </a:t>
            </a:r>
            <a:r>
              <a:rPr lang="es-MX" dirty="0" smtClean="0"/>
              <a:t>(Inglaterra)</a:t>
            </a:r>
            <a:endParaRPr lang="es-MX" i="1" dirty="0" smtClean="0"/>
          </a:p>
          <a:p>
            <a:r>
              <a:rPr lang="es-MX" i="1" dirty="0" smtClean="0"/>
              <a:t>Cantar de Mío Cid </a:t>
            </a:r>
            <a:r>
              <a:rPr lang="es-MX" dirty="0" smtClean="0"/>
              <a:t>(España)</a:t>
            </a:r>
            <a:endParaRPr lang="es-MX" i="1" dirty="0" smtClean="0"/>
          </a:p>
          <a:p>
            <a:r>
              <a:rPr lang="es-MX" i="1" dirty="0" smtClean="0"/>
              <a:t>Cantar de los Nibelungos </a:t>
            </a:r>
            <a:r>
              <a:rPr lang="es-MX" dirty="0" smtClean="0"/>
              <a:t>(Alemania)</a:t>
            </a:r>
            <a:endParaRPr lang="es-MX" i="1" dirty="0" smtClean="0"/>
          </a:p>
          <a:p>
            <a:endParaRPr lang="es-MX" i="1" dirty="0" smtClean="0"/>
          </a:p>
          <a:p>
            <a:r>
              <a:rPr lang="es-MX" b="1" dirty="0" smtClean="0"/>
              <a:t> 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</p:txBody>
      </p:sp>
      <p:pic>
        <p:nvPicPr>
          <p:cNvPr id="2050" name="Picture 2" descr="http://upload.wikimedia.org/wikipedia/commons/thumb/2/27/Rolandfealty.jpg/180px-Rolandfealty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00438"/>
            <a:ext cx="2700356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 noGrp="1"/>
          </p:cNvSpPr>
          <p:nvPr>
            <p:ph type="ctrTitle"/>
          </p:nvPr>
        </p:nvSpPr>
        <p:spPr>
          <a:xfrm>
            <a:off x="649442" y="-357214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66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JUGLARES</a:t>
            </a:r>
            <a:endParaRPr kumimoji="0" lang="es-MX" sz="66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Subtítulo"/>
          <p:cNvSpPr>
            <a:spLocks noGrp="1"/>
          </p:cNvSpPr>
          <p:nvPr>
            <p:ph type="subTitle" idx="1"/>
          </p:nvPr>
        </p:nvSpPr>
        <p:spPr>
          <a:xfrm>
            <a:off x="142844" y="2247904"/>
            <a:ext cx="8610600" cy="4252930"/>
          </a:xfrm>
        </p:spPr>
        <p:txBody>
          <a:bodyPr>
            <a:normAutofit/>
          </a:bodyPr>
          <a:lstStyle/>
          <a:p>
            <a:r>
              <a:rPr lang="es-MX" dirty="0" smtClean="0"/>
              <a:t>Intérpretes de la canción de gesta</a:t>
            </a:r>
          </a:p>
          <a:p>
            <a:r>
              <a:rPr lang="es-MX" dirty="0" smtClean="0"/>
              <a:t>(</a:t>
            </a:r>
            <a:r>
              <a:rPr lang="es-MX" i="1" dirty="0" err="1" smtClean="0"/>
              <a:t>chanson</a:t>
            </a:r>
            <a:r>
              <a:rPr lang="es-MX" i="1" dirty="0" smtClean="0"/>
              <a:t> de geste</a:t>
            </a:r>
            <a:r>
              <a:rPr lang="es-MX" dirty="0" smtClean="0"/>
              <a:t>)</a:t>
            </a:r>
          </a:p>
          <a:p>
            <a:endParaRPr lang="es-MX" dirty="0" smtClean="0"/>
          </a:p>
          <a:p>
            <a:r>
              <a:rPr lang="es-MX" dirty="0" smtClean="0"/>
              <a:t>Juglares y ministriles</a:t>
            </a:r>
          </a:p>
          <a:p>
            <a:r>
              <a:rPr lang="es-MX" dirty="0" smtClean="0"/>
              <a:t>(</a:t>
            </a:r>
            <a:r>
              <a:rPr lang="es-MX" i="1" dirty="0" err="1" smtClean="0"/>
              <a:t>jongleurs</a:t>
            </a:r>
            <a:r>
              <a:rPr lang="es-MX" i="1" dirty="0" smtClean="0"/>
              <a:t> o </a:t>
            </a:r>
            <a:r>
              <a:rPr lang="es-MX" i="1" dirty="0" err="1" smtClean="0"/>
              <a:t>ménestrels</a:t>
            </a:r>
            <a:r>
              <a:rPr lang="es-MX" dirty="0" smtClean="0"/>
              <a:t>)</a:t>
            </a:r>
          </a:p>
          <a:p>
            <a:endParaRPr lang="es-MX" dirty="0" smtClean="0"/>
          </a:p>
          <a:p>
            <a:r>
              <a:rPr lang="es-MX" dirty="0" smtClean="0"/>
              <a:t>Músicos  profesionales que</a:t>
            </a:r>
          </a:p>
          <a:p>
            <a:r>
              <a:rPr lang="es-MX" dirty="0" smtClean="0"/>
              <a:t> aparecen en el siglo X</a:t>
            </a:r>
          </a:p>
          <a:p>
            <a:endParaRPr lang="es-MX" dirty="0" smtClean="0"/>
          </a:p>
          <a:p>
            <a:endParaRPr lang="es-MX" dirty="0" smtClean="0"/>
          </a:p>
        </p:txBody>
      </p:sp>
      <p:pic>
        <p:nvPicPr>
          <p:cNvPr id="146434" name="Picture 2" descr="http://www.kalipedia.com/kalipediamedia/lenguayliteratura/media/200704/18/literaturauniversal/20070418klplylliu_43.Ies.S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357430"/>
            <a:ext cx="254317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 noGrp="1"/>
          </p:cNvSpPr>
          <p:nvPr>
            <p:ph type="ctrTitle"/>
          </p:nvPr>
        </p:nvSpPr>
        <p:spPr>
          <a:xfrm>
            <a:off x="649442" y="-328626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4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TROVADORES Y TROVEROS</a:t>
            </a:r>
            <a:endParaRPr kumimoji="0" lang="es-MX" sz="54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Subtítulo"/>
          <p:cNvSpPr>
            <a:spLocks noGrp="1"/>
          </p:cNvSpPr>
          <p:nvPr>
            <p:ph type="subTitle" idx="1"/>
          </p:nvPr>
        </p:nvSpPr>
        <p:spPr>
          <a:xfrm>
            <a:off x="142844" y="2247904"/>
            <a:ext cx="8610600" cy="4252930"/>
          </a:xfrm>
        </p:spPr>
        <p:txBody>
          <a:bodyPr>
            <a:normAutofit lnSpcReduction="10000"/>
          </a:bodyPr>
          <a:lstStyle/>
          <a:p>
            <a:r>
              <a:rPr lang="es-MX" dirty="0" smtClean="0"/>
              <a:t>Los que encuentran o inventan</a:t>
            </a:r>
          </a:p>
          <a:p>
            <a:endParaRPr lang="es-MX" dirty="0" smtClean="0"/>
          </a:p>
          <a:p>
            <a:r>
              <a:rPr lang="es-MX" dirty="0" smtClean="0"/>
              <a:t>Trovadores: Provenza</a:t>
            </a:r>
          </a:p>
          <a:p>
            <a:r>
              <a:rPr lang="es-MX" dirty="0" smtClean="0"/>
              <a:t>(</a:t>
            </a:r>
            <a:r>
              <a:rPr lang="es-MX" i="1" dirty="0" err="1" smtClean="0"/>
              <a:t>lange</a:t>
            </a:r>
            <a:r>
              <a:rPr lang="es-MX" i="1" dirty="0" smtClean="0"/>
              <a:t> </a:t>
            </a:r>
            <a:r>
              <a:rPr lang="es-MX" i="1" dirty="0" err="1" smtClean="0"/>
              <a:t>d’oc</a:t>
            </a:r>
            <a:r>
              <a:rPr lang="es-MX" i="1" dirty="0" smtClean="0"/>
              <a:t>)</a:t>
            </a:r>
          </a:p>
          <a:p>
            <a:endParaRPr lang="es-MX" i="1" dirty="0" smtClean="0"/>
          </a:p>
          <a:p>
            <a:r>
              <a:rPr lang="es-MX" dirty="0" smtClean="0"/>
              <a:t>Troveros: Champagne y </a:t>
            </a:r>
            <a:r>
              <a:rPr lang="es-MX" dirty="0" err="1" smtClean="0"/>
              <a:t>Artois</a:t>
            </a:r>
            <a:endParaRPr lang="es-MX" dirty="0" smtClean="0"/>
          </a:p>
          <a:p>
            <a:r>
              <a:rPr lang="es-MX" dirty="0" smtClean="0"/>
              <a:t>(</a:t>
            </a:r>
            <a:r>
              <a:rPr lang="es-MX" i="1" dirty="0" err="1" smtClean="0"/>
              <a:t>lange</a:t>
            </a:r>
            <a:r>
              <a:rPr lang="es-MX" i="1" dirty="0" smtClean="0"/>
              <a:t> </a:t>
            </a:r>
            <a:r>
              <a:rPr lang="es-MX" i="1" dirty="0" err="1" smtClean="0"/>
              <a:t>d’oil</a:t>
            </a:r>
            <a:r>
              <a:rPr lang="es-MX" dirty="0" smtClean="0"/>
              <a:t>)</a:t>
            </a:r>
            <a:endParaRPr lang="es-MX" i="1" dirty="0" smtClean="0"/>
          </a:p>
          <a:p>
            <a:endParaRPr lang="es-MX" dirty="0" smtClean="0"/>
          </a:p>
          <a:p>
            <a:r>
              <a:rPr lang="es-MX" dirty="0" smtClean="0"/>
              <a:t>Círculos aristocráticos</a:t>
            </a:r>
          </a:p>
          <a:p>
            <a:endParaRPr lang="es-MX" dirty="0" smtClean="0"/>
          </a:p>
          <a:p>
            <a:endParaRPr lang="es-MX" dirty="0" smtClean="0"/>
          </a:p>
        </p:txBody>
      </p:sp>
      <p:pic>
        <p:nvPicPr>
          <p:cNvPr id="144386" name="Picture 2" descr="http://www.rubensoifer.com.ar/images/cursos/Trovado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77" y="3686193"/>
            <a:ext cx="3505205" cy="2957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 noGrp="1"/>
          </p:cNvSpPr>
          <p:nvPr>
            <p:ph type="ctrTitle"/>
          </p:nvPr>
        </p:nvSpPr>
        <p:spPr>
          <a:xfrm>
            <a:off x="649442" y="-357214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72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CHANSONNIERS</a:t>
            </a:r>
            <a:endParaRPr kumimoji="0" lang="es-MX" sz="72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Subtítulo"/>
          <p:cNvSpPr>
            <a:spLocks noGrp="1"/>
          </p:cNvSpPr>
          <p:nvPr>
            <p:ph type="subTitle" idx="1"/>
          </p:nvPr>
        </p:nvSpPr>
        <p:spPr>
          <a:xfrm>
            <a:off x="142844" y="1785926"/>
            <a:ext cx="8610600" cy="4252930"/>
          </a:xfrm>
        </p:spPr>
        <p:txBody>
          <a:bodyPr>
            <a:normAutofit/>
          </a:bodyPr>
          <a:lstStyle/>
          <a:p>
            <a:r>
              <a:rPr lang="es-MX" dirty="0" smtClean="0"/>
              <a:t>Antologías o colecciones de canciones de los trovadores</a:t>
            </a:r>
          </a:p>
          <a:p>
            <a:endParaRPr lang="es-MX" dirty="0" smtClean="0"/>
          </a:p>
          <a:p>
            <a:r>
              <a:rPr lang="es-MX" dirty="0" smtClean="0"/>
              <a:t>Canciones de amor  (tema por excelencia)</a:t>
            </a:r>
          </a:p>
          <a:p>
            <a:r>
              <a:rPr lang="es-MX" dirty="0" smtClean="0"/>
              <a:t>Baladas sencillas</a:t>
            </a:r>
          </a:p>
          <a:p>
            <a:r>
              <a:rPr lang="es-MX" dirty="0" smtClean="0"/>
              <a:t>Baladas de estilo cromático</a:t>
            </a:r>
          </a:p>
          <a:p>
            <a:r>
              <a:rPr lang="es-MX" dirty="0" smtClean="0"/>
              <a:t>Temas políticos</a:t>
            </a:r>
          </a:p>
          <a:p>
            <a:r>
              <a:rPr lang="es-MX" dirty="0" smtClean="0"/>
              <a:t>Temas morales</a:t>
            </a:r>
          </a:p>
          <a:p>
            <a:r>
              <a:rPr lang="es-MX" dirty="0" smtClean="0"/>
              <a:t>Religiosas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</p:txBody>
      </p:sp>
      <p:pic>
        <p:nvPicPr>
          <p:cNvPr id="154626" name="Picture 2" descr="http://classes.bnf.fr/dossiecr/jpeg/gc178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610" y="3429000"/>
            <a:ext cx="4502266" cy="3119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 noGrp="1"/>
          </p:cNvSpPr>
          <p:nvPr>
            <p:ph type="ctrTitle"/>
          </p:nvPr>
        </p:nvSpPr>
        <p:spPr>
          <a:xfrm>
            <a:off x="649442" y="-357214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66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TÉCNICA MUSICAL</a:t>
            </a:r>
            <a:endParaRPr kumimoji="0" lang="es-MX" sz="66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Subtítulo"/>
          <p:cNvSpPr>
            <a:spLocks noGrp="1"/>
          </p:cNvSpPr>
          <p:nvPr>
            <p:ph type="subTitle" idx="1"/>
          </p:nvPr>
        </p:nvSpPr>
        <p:spPr>
          <a:xfrm>
            <a:off x="142844" y="1785926"/>
            <a:ext cx="8610600" cy="4252930"/>
          </a:xfrm>
        </p:spPr>
        <p:txBody>
          <a:bodyPr>
            <a:normAutofit/>
          </a:bodyPr>
          <a:lstStyle/>
          <a:p>
            <a:r>
              <a:rPr lang="es-MX" dirty="0" smtClean="0"/>
              <a:t>Silábica, breves figuras </a:t>
            </a:r>
            <a:r>
              <a:rPr lang="es-MX" dirty="0" err="1" smtClean="0"/>
              <a:t>melistemáticas</a:t>
            </a:r>
            <a:r>
              <a:rPr lang="es-MX" dirty="0" smtClean="0"/>
              <a:t> en la penúltima sílaba del verso</a:t>
            </a:r>
          </a:p>
          <a:p>
            <a:endParaRPr lang="es-MX" dirty="0" smtClean="0"/>
          </a:p>
          <a:p>
            <a:r>
              <a:rPr lang="es-MX" dirty="0" smtClean="0"/>
              <a:t>En la ejecución se agregaban ornamentos</a:t>
            </a:r>
          </a:p>
          <a:p>
            <a:r>
              <a:rPr lang="es-MX" dirty="0" smtClean="0"/>
              <a:t>Improvisación</a:t>
            </a:r>
          </a:p>
          <a:p>
            <a:endParaRPr lang="es-MX" dirty="0" smtClean="0"/>
          </a:p>
          <a:p>
            <a:r>
              <a:rPr lang="es-MX" dirty="0" smtClean="0"/>
              <a:t>Modos I y VII</a:t>
            </a:r>
          </a:p>
          <a:p>
            <a:endParaRPr lang="es-MX" dirty="0" smtClean="0"/>
          </a:p>
          <a:p>
            <a:r>
              <a:rPr lang="es-MX" dirty="0" smtClean="0"/>
              <a:t>Extensión: una sexta u octava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</p:txBody>
      </p:sp>
      <p:pic>
        <p:nvPicPr>
          <p:cNvPr id="142338" name="Picture 2" descr="http://www.hagaselamusica.com/img/periodos/img1-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3" y="3000372"/>
            <a:ext cx="2288815" cy="3324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 noGrp="1"/>
          </p:cNvSpPr>
          <p:nvPr>
            <p:ph type="ctrTitle"/>
          </p:nvPr>
        </p:nvSpPr>
        <p:spPr>
          <a:xfrm>
            <a:off x="649442" y="-357214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66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MEISTERSINGER</a:t>
            </a:r>
            <a:endParaRPr kumimoji="0" lang="es-MX" sz="66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Subtítulo"/>
          <p:cNvSpPr>
            <a:spLocks noGrp="1"/>
          </p:cNvSpPr>
          <p:nvPr>
            <p:ph type="subTitle" idx="1"/>
          </p:nvPr>
        </p:nvSpPr>
        <p:spPr>
          <a:xfrm>
            <a:off x="142844" y="1857364"/>
            <a:ext cx="8610600" cy="4252930"/>
          </a:xfrm>
        </p:spPr>
        <p:txBody>
          <a:bodyPr>
            <a:normAutofit/>
          </a:bodyPr>
          <a:lstStyle/>
          <a:p>
            <a:r>
              <a:rPr lang="es-MX" b="1" dirty="0" smtClean="0"/>
              <a:t>Minnesinger: </a:t>
            </a:r>
          </a:p>
          <a:p>
            <a:r>
              <a:rPr lang="es-MX" dirty="0" smtClean="0"/>
              <a:t>Escuela de poetas-músicos caballerescos de Alemania</a:t>
            </a:r>
          </a:p>
          <a:p>
            <a:endParaRPr lang="es-MX" dirty="0" smtClean="0"/>
          </a:p>
          <a:p>
            <a:r>
              <a:rPr lang="es-MX" dirty="0" smtClean="0"/>
              <a:t>Ciudadanos cultos de la clase media, sucesores de los Minnesinger</a:t>
            </a:r>
          </a:p>
          <a:p>
            <a:r>
              <a:rPr lang="es-MX" dirty="0" smtClean="0"/>
              <a:t>(finales del siglo XIII)</a:t>
            </a:r>
          </a:p>
          <a:p>
            <a:endParaRPr lang="es-MX" dirty="0" smtClean="0"/>
          </a:p>
          <a:p>
            <a:r>
              <a:rPr lang="es-MX" dirty="0" smtClean="0"/>
              <a:t>Obras maestras del repertorio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</p:txBody>
      </p:sp>
      <p:pic>
        <p:nvPicPr>
          <p:cNvPr id="140290" name="Picture 2" descr="Archivo:Hans Sach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143380"/>
            <a:ext cx="2423767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laves Gregorianas">
            <a:hlinkClick r:id="rId3" tooltip="&quot;Claves Gregorianas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000240"/>
            <a:ext cx="35909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 descr="Virga">
            <a:hlinkClick r:id="rId5" tooltip="Virga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3548068"/>
            <a:ext cx="1476375" cy="6667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15" name="14 Imagen" descr="cuadratum">
            <a:hlinkClick r:id="rId7" tooltip="cuadratum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4500570"/>
            <a:ext cx="1476375" cy="6667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16" name="15 Imagen" descr="Inclinatum">
            <a:hlinkClick r:id="rId9" tooltip="Inclinatum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10" y="5572140"/>
            <a:ext cx="1476375" cy="6667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17" name="16 Imagen" descr="Clivis">
            <a:hlinkClick r:id="rId11" tooltip="Clivis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28926" y="4500570"/>
            <a:ext cx="1476375" cy="6667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18" name="17 Imagen" descr="Scandicus">
            <a:hlinkClick r:id="rId13" tooltip="Scandicus"/>
          </p:cNvPr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34088" y="4333886"/>
            <a:ext cx="2381250" cy="6667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19" name="18 Imagen" descr="Torculus">
            <a:hlinkClick r:id="rId15" tooltip="Torculus"/>
          </p:cNvPr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928926" y="5572140"/>
            <a:ext cx="1619250" cy="6667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0" name="1 Título"/>
          <p:cNvSpPr txBox="1">
            <a:spLocks noGrp="1"/>
          </p:cNvSpPr>
          <p:nvPr>
            <p:ph type="ctrTitle"/>
          </p:nvPr>
        </p:nvSpPr>
        <p:spPr>
          <a:xfrm>
            <a:off x="649442" y="-214338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60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NOTACIÓN CUADRADA</a:t>
            </a:r>
            <a:endParaRPr kumimoji="0" lang="es-MX" sz="60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20 Imagen" descr="http://interletras.com/canticum/images/extension.gif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714876" y="2000240"/>
            <a:ext cx="1104900" cy="9239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22" name="21 Imagen" descr="pes.gif (596 bytes)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928926" y="3571876"/>
            <a:ext cx="1476375" cy="6667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23" name="22 Imagen" descr="porrectus.gif (641 bytes)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572264" y="2214554"/>
            <a:ext cx="1619250" cy="6667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24" name="23 Imagen" descr="climacus.gif (616 bytes)"/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572264" y="3262316"/>
            <a:ext cx="1619250" cy="6667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25" name="24 Imagen" descr="salicus.gif (1202 bytes)"/>
          <p:cNvPicPr/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429256" y="5476894"/>
            <a:ext cx="3238500" cy="6667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 noGrp="1"/>
          </p:cNvSpPr>
          <p:nvPr>
            <p:ph type="ctrTitle"/>
          </p:nvPr>
        </p:nvSpPr>
        <p:spPr>
          <a:xfrm>
            <a:off x="649442" y="285728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60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CANCION MONÓDICA EN OTROS PAÍSES</a:t>
            </a:r>
            <a:endParaRPr kumimoji="0" lang="es-MX" sz="60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Subtítulo"/>
          <p:cNvSpPr>
            <a:spLocks noGrp="1"/>
          </p:cNvSpPr>
          <p:nvPr>
            <p:ph type="subTitle" idx="1"/>
          </p:nvPr>
        </p:nvSpPr>
        <p:spPr>
          <a:xfrm>
            <a:off x="142844" y="2247904"/>
            <a:ext cx="8610600" cy="4252930"/>
          </a:xfrm>
        </p:spPr>
        <p:txBody>
          <a:bodyPr>
            <a:normAutofit/>
          </a:bodyPr>
          <a:lstStyle/>
          <a:p>
            <a:r>
              <a:rPr lang="es-MX" dirty="0" smtClean="0"/>
              <a:t>Inglaterra</a:t>
            </a:r>
          </a:p>
          <a:p>
            <a:endParaRPr lang="es-MX" dirty="0" smtClean="0"/>
          </a:p>
          <a:p>
            <a:r>
              <a:rPr lang="es-MX" dirty="0" smtClean="0"/>
              <a:t>España: Cantigas de Santa María</a:t>
            </a:r>
          </a:p>
          <a:p>
            <a:r>
              <a:rPr lang="es-MX" dirty="0" smtClean="0"/>
              <a:t>(Alfonso X, el Sabio)</a:t>
            </a:r>
          </a:p>
          <a:p>
            <a:endParaRPr lang="es-MX" dirty="0" smtClean="0"/>
          </a:p>
          <a:p>
            <a:r>
              <a:rPr lang="es-MX" dirty="0" smtClean="0"/>
              <a:t>Italia: Laudes</a:t>
            </a:r>
          </a:p>
          <a:p>
            <a:endParaRPr lang="es-MX" dirty="0" smtClean="0"/>
          </a:p>
          <a:p>
            <a:r>
              <a:rPr lang="es-MX" dirty="0" smtClean="0"/>
              <a:t>Alemania: Flagelantes</a:t>
            </a:r>
          </a:p>
          <a:p>
            <a:endParaRPr lang="es-MX" dirty="0" smtClean="0"/>
          </a:p>
          <a:p>
            <a:endParaRPr lang="es-MX" dirty="0" smtClean="0"/>
          </a:p>
        </p:txBody>
      </p:sp>
      <p:pic>
        <p:nvPicPr>
          <p:cNvPr id="6" name="Picture 2" descr="http://upload.wikimedia.org/wikipedia/commons/thumb/0/0a/Symphonia_Cantigas_Sta_Mar%C3%ADa_160.jpg/250px-Symphonia_Cantigas_Sta_Mar%C3%ADa_16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06" y="2843226"/>
            <a:ext cx="3341438" cy="3729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 noGrp="1"/>
          </p:cNvSpPr>
          <p:nvPr>
            <p:ph type="ctrTitle"/>
          </p:nvPr>
        </p:nvSpPr>
        <p:spPr>
          <a:xfrm>
            <a:off x="649442" y="-285776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60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MÚSICA INSTRUMENTAL </a:t>
            </a:r>
            <a:endParaRPr kumimoji="0" lang="es-MX" sz="60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Subtítulo"/>
          <p:cNvSpPr>
            <a:spLocks noGrp="1"/>
          </p:cNvSpPr>
          <p:nvPr>
            <p:ph type="subTitle" idx="1"/>
          </p:nvPr>
        </p:nvSpPr>
        <p:spPr>
          <a:xfrm>
            <a:off x="142844" y="1428736"/>
            <a:ext cx="8610600" cy="4643470"/>
          </a:xfrm>
        </p:spPr>
        <p:txBody>
          <a:bodyPr>
            <a:normAutofit/>
          </a:bodyPr>
          <a:lstStyle/>
          <a:p>
            <a:endParaRPr lang="es-MX" sz="2800" dirty="0" smtClean="0"/>
          </a:p>
          <a:p>
            <a:r>
              <a:rPr lang="es-MX" sz="2800" dirty="0" smtClean="0"/>
              <a:t>Las danzas se acompañaban con canciones y música instrumental</a:t>
            </a:r>
          </a:p>
          <a:p>
            <a:endParaRPr lang="es-MX" sz="2800" dirty="0" smtClean="0"/>
          </a:p>
          <a:p>
            <a:r>
              <a:rPr lang="es-MX" sz="2800" i="1" dirty="0" err="1" smtClean="0"/>
              <a:t>Estampie</a:t>
            </a:r>
            <a:r>
              <a:rPr lang="es-MX" sz="2800" i="1" dirty="0" smtClean="0"/>
              <a:t> </a:t>
            </a:r>
            <a:r>
              <a:rPr lang="es-MX" sz="2800" dirty="0" smtClean="0"/>
              <a:t>o </a:t>
            </a:r>
            <a:r>
              <a:rPr lang="es-MX" sz="2800" i="1" dirty="0" smtClean="0"/>
              <a:t>estampida </a:t>
            </a:r>
          </a:p>
          <a:p>
            <a:r>
              <a:rPr lang="es-MX" sz="2800" dirty="0" smtClean="0"/>
              <a:t>(siglos  XIII y XIV)</a:t>
            </a:r>
          </a:p>
          <a:p>
            <a:endParaRPr lang="es-MX" sz="2800" dirty="0" smtClean="0"/>
          </a:p>
          <a:p>
            <a:r>
              <a:rPr lang="es-MX" sz="2800" dirty="0" smtClean="0"/>
              <a:t>Piezas de danza monofónica</a:t>
            </a:r>
          </a:p>
          <a:p>
            <a:r>
              <a:rPr lang="es-MX" sz="2800" dirty="0" smtClean="0"/>
              <a:t> o polifónica</a:t>
            </a:r>
          </a:p>
          <a:p>
            <a:endParaRPr lang="es-MX" sz="2800" dirty="0" smtClean="0"/>
          </a:p>
          <a:p>
            <a:endParaRPr lang="es-MX" sz="2800" dirty="0" smtClean="0"/>
          </a:p>
          <a:p>
            <a:endParaRPr lang="es-MX" sz="2800" dirty="0" smtClean="0"/>
          </a:p>
          <a:p>
            <a:endParaRPr lang="es-MX" sz="2800" dirty="0" smtClean="0"/>
          </a:p>
        </p:txBody>
      </p:sp>
      <p:pic>
        <p:nvPicPr>
          <p:cNvPr id="7" name="Picture 2" descr="http://www.robertxavierrodriguez.com/images/estampie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895624"/>
            <a:ext cx="2639878" cy="3748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 noGrp="1"/>
          </p:cNvSpPr>
          <p:nvPr>
            <p:ph type="ctrTitle"/>
          </p:nvPr>
        </p:nvSpPr>
        <p:spPr>
          <a:xfrm>
            <a:off x="214282" y="-428652"/>
            <a:ext cx="8715436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4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INSTRUMENTOS MUSICALES </a:t>
            </a:r>
            <a:endParaRPr kumimoji="0" lang="es-MX" sz="54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6676" name="Picture 4" descr="http://www.la-caracola.es/imagenes/mujerar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87" y="2314590"/>
            <a:ext cx="2748877" cy="2686046"/>
          </a:xfrm>
          <a:prstGeom prst="rect">
            <a:avLst/>
          </a:prstGeom>
          <a:noFill/>
        </p:spPr>
      </p:pic>
      <p:pic>
        <p:nvPicPr>
          <p:cNvPr id="156678" name="Picture 6" descr="Fidul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1833578"/>
            <a:ext cx="2153008" cy="4024314"/>
          </a:xfrm>
          <a:prstGeom prst="rect">
            <a:avLst/>
          </a:prstGeom>
          <a:noFill/>
        </p:spPr>
      </p:pic>
      <p:pic>
        <p:nvPicPr>
          <p:cNvPr id="156680" name="Picture 8" descr="http://www.pianored.com/musica/wp-content/uploads/2009/08/250px-Organistru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2243129"/>
            <a:ext cx="2571768" cy="2828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 noGrp="1"/>
          </p:cNvSpPr>
          <p:nvPr>
            <p:ph type="ctrTitle"/>
          </p:nvPr>
        </p:nvSpPr>
        <p:spPr>
          <a:xfrm>
            <a:off x="214282" y="-428652"/>
            <a:ext cx="8715436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4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INSTRUMENTOS MUSICALES </a:t>
            </a:r>
            <a:endParaRPr kumimoji="0" lang="es-MX" sz="54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0770" name="Picture 2" descr="http://www.mercadolibre.cl/jm/img?s=MLC&amp;f=13707466_5794.jpg&amp;v=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3116"/>
            <a:ext cx="3071834" cy="3071834"/>
          </a:xfrm>
          <a:prstGeom prst="rect">
            <a:avLst/>
          </a:prstGeom>
          <a:noFill/>
        </p:spPr>
      </p:pic>
      <p:pic>
        <p:nvPicPr>
          <p:cNvPr id="160772" name="Picture 4" descr="http://www.ite.educacion.es/w3/eos/MaterialesEducativos/mem2001/musica/La%20musica%20antigua%20espa%F1ola/laud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5301" y="1800239"/>
            <a:ext cx="4181475" cy="3629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 noGrp="1"/>
          </p:cNvSpPr>
          <p:nvPr>
            <p:ph type="ctrTitle"/>
          </p:nvPr>
        </p:nvSpPr>
        <p:spPr>
          <a:xfrm>
            <a:off x="214282" y="-428652"/>
            <a:ext cx="8715436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4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INSTRUMENTOS MUSICALES </a:t>
            </a:r>
            <a:endParaRPr kumimoji="0" lang="es-MX" sz="54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8722" name="Picture 2" descr="FLAUTA TRAVESERA (Izda.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143116"/>
            <a:ext cx="2038350" cy="3810000"/>
          </a:xfrm>
          <a:prstGeom prst="rect">
            <a:avLst/>
          </a:prstGeom>
          <a:noFill/>
        </p:spPr>
      </p:pic>
      <p:pic>
        <p:nvPicPr>
          <p:cNvPr id="158724" name="Picture 4" descr="http://cantigas.webcindario.com/imagenes/albuminstrumentos/images/chirimias3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81501" y="2357430"/>
            <a:ext cx="4105275" cy="3448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 noGrp="1"/>
          </p:cNvSpPr>
          <p:nvPr>
            <p:ph type="ctrTitle"/>
          </p:nvPr>
        </p:nvSpPr>
        <p:spPr>
          <a:xfrm>
            <a:off x="214282" y="-428652"/>
            <a:ext cx="8715436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4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INSTRUMENTOS MUSICALES </a:t>
            </a:r>
            <a:endParaRPr kumimoji="0" lang="es-MX" sz="54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2818" name="Picture 2" descr="http://2.bp.blogspot.com/_GuxjxSk9b1s/RjRhcp5dV3I/AAAAAAAAAm4/NwYfmvsfS1U/s320/canti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087440"/>
            <a:ext cx="2690810" cy="2556270"/>
          </a:xfrm>
          <a:prstGeom prst="rect">
            <a:avLst/>
          </a:prstGeom>
          <a:noFill/>
        </p:spPr>
      </p:pic>
      <p:pic>
        <p:nvPicPr>
          <p:cNvPr id="162820" name="Picture 4" descr="http://www.tamborileros.com/images/david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633546"/>
            <a:ext cx="2686050" cy="3009900"/>
          </a:xfrm>
          <a:prstGeom prst="rect">
            <a:avLst/>
          </a:prstGeom>
          <a:noFill/>
        </p:spPr>
      </p:pic>
      <p:pic>
        <p:nvPicPr>
          <p:cNvPr id="162822" name="Picture 6" descr="http://www.ite.educacion.es/w3/eos/MaterialesEducativos/mem2001/musica/La%20musica%20antigua%20espa%F1ola/c_cornamus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2013" y="1500174"/>
            <a:ext cx="2685475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 noGrp="1"/>
          </p:cNvSpPr>
          <p:nvPr>
            <p:ph type="ctrTitle"/>
          </p:nvPr>
        </p:nvSpPr>
        <p:spPr>
          <a:xfrm>
            <a:off x="214282" y="-428652"/>
            <a:ext cx="8715436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4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INSTRUMENTOS MUSICALES </a:t>
            </a:r>
            <a:endParaRPr kumimoji="0" lang="es-MX" sz="54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4866" name="Picture 2" descr="http://www.ite.educacion.es/w3/eos/MaterialesEducativos/mem2001/musica/La%20musica%20antigua%20espa%F1ola/org_ca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830" y="2571744"/>
            <a:ext cx="3421666" cy="3333743"/>
          </a:xfrm>
          <a:prstGeom prst="rect">
            <a:avLst/>
          </a:prstGeom>
          <a:noFill/>
        </p:spPr>
      </p:pic>
      <p:pic>
        <p:nvPicPr>
          <p:cNvPr id="164870" name="Picture 6" descr="http://ppp.unipv.it/musei/media/Musico/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143116"/>
            <a:ext cx="3452927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ttp://www.clem.ufba.br/bordini/not_mus/img/exE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7" y="790574"/>
            <a:ext cx="4071966" cy="5638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http://www.mscperu.org/gregoriano/gpartiduras/gregoriano_notas/salve_regina01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571480"/>
            <a:ext cx="428628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 noGrp="1"/>
          </p:cNvSpPr>
          <p:nvPr>
            <p:ph type="ctrTitle"/>
          </p:nvPr>
        </p:nvSpPr>
        <p:spPr>
          <a:xfrm>
            <a:off x="649442" y="-328626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60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LITURGIA ROMANA</a:t>
            </a:r>
            <a:endParaRPr kumimoji="0" lang="es-MX" sz="60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533400" y="1571612"/>
            <a:ext cx="7854696" cy="4643470"/>
          </a:xfrm>
        </p:spPr>
        <p:txBody>
          <a:bodyPr>
            <a:normAutofit lnSpcReduction="10000"/>
          </a:bodyPr>
          <a:lstStyle/>
          <a:p>
            <a:r>
              <a:rPr lang="es-MX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OFICIO</a:t>
            </a:r>
          </a:p>
          <a:p>
            <a:endParaRPr lang="es-MX" dirty="0" smtClean="0"/>
          </a:p>
          <a:p>
            <a:r>
              <a:rPr lang="es-MX" dirty="0" smtClean="0"/>
              <a:t>Horas monásticas  establecidas </a:t>
            </a:r>
          </a:p>
          <a:p>
            <a:r>
              <a:rPr lang="es-MX" dirty="0" smtClean="0"/>
              <a:t> por San Benito en 520</a:t>
            </a:r>
          </a:p>
          <a:p>
            <a:endParaRPr lang="es-MX" dirty="0" smtClean="0"/>
          </a:p>
          <a:p>
            <a:r>
              <a:rPr lang="es-MX" dirty="0" smtClean="0"/>
              <a:t>Maitines</a:t>
            </a:r>
          </a:p>
          <a:p>
            <a:r>
              <a:rPr lang="es-MX" dirty="0" smtClean="0"/>
              <a:t>Laudes</a:t>
            </a:r>
          </a:p>
          <a:p>
            <a:r>
              <a:rPr lang="es-MX" dirty="0" smtClean="0"/>
              <a:t>Prima, tercia, sexta, nona</a:t>
            </a:r>
          </a:p>
          <a:p>
            <a:r>
              <a:rPr lang="es-MX" dirty="0" smtClean="0"/>
              <a:t>Vísperas</a:t>
            </a:r>
          </a:p>
          <a:p>
            <a:r>
              <a:rPr lang="es-MX" dirty="0" smtClean="0"/>
              <a:t>Completas</a:t>
            </a:r>
            <a:endParaRPr lang="es-MX" dirty="0"/>
          </a:p>
        </p:txBody>
      </p:sp>
      <p:pic>
        <p:nvPicPr>
          <p:cNvPr id="4" name="3 Imagen" descr="Px-OSB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928802"/>
            <a:ext cx="214314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0" name="9 Imagen" descr="http://upload.wikimedia.org/wikipedia/commons/thumb/2/2d/Evora06.jpg/405px-Evora06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143116"/>
            <a:ext cx="38576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10 Grupo"/>
          <p:cNvGrpSpPr/>
          <p:nvPr/>
        </p:nvGrpSpPr>
        <p:grpSpPr>
          <a:xfrm>
            <a:off x="357158" y="2214554"/>
            <a:ext cx="3538550" cy="2832100"/>
            <a:chOff x="4857752" y="428604"/>
            <a:chExt cx="3538550" cy="2832100"/>
          </a:xfrm>
        </p:grpSpPr>
        <p:pic>
          <p:nvPicPr>
            <p:cNvPr id="12" name="11 Imagen" descr="http://www.filomusica.com/filo17/primp.jpg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43702" y="428604"/>
              <a:ext cx="1752600" cy="283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12 Imagen" descr="http://www.filomusica.com/filo17/primp1.jpg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57752" y="428604"/>
              <a:ext cx="1752600" cy="283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 noGrp="1"/>
          </p:cNvSpPr>
          <p:nvPr>
            <p:ph type="ctrTitle"/>
          </p:nvPr>
        </p:nvSpPr>
        <p:spPr>
          <a:xfrm>
            <a:off x="857224" y="-785842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60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MISA MAYOR</a:t>
            </a:r>
            <a:endParaRPr kumimoji="0" lang="es-MX" sz="60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1619272" y="1214422"/>
          <a:ext cx="6096000" cy="551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PROPIO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ORDINARIO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Introducción 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Introito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err="1" smtClean="0">
                          <a:solidFill>
                            <a:schemeClr val="tx1"/>
                          </a:solidFill>
                        </a:rPr>
                        <a:t>Kyrie</a:t>
                      </a:r>
                      <a:endParaRPr lang="es-MX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Gloria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Colecta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Liturgia de</a:t>
                      </a:r>
                      <a:r>
                        <a:rPr lang="es-MX" sz="1400" baseline="0" dirty="0" smtClean="0">
                          <a:solidFill>
                            <a:schemeClr val="tx1"/>
                          </a:solidFill>
                        </a:rPr>
                        <a:t> la palabra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Epístola</a:t>
                      </a:r>
                    </a:p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Gradual</a:t>
                      </a:r>
                    </a:p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Aleluya/tracto</a:t>
                      </a:r>
                    </a:p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Secuencia</a:t>
                      </a:r>
                    </a:p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Evangelio</a:t>
                      </a:r>
                    </a:p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(Sermón)</a:t>
                      </a:r>
                      <a:r>
                        <a:rPr lang="es-MX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s-MX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Credo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Liturgia de la eucaristía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Ofertorio</a:t>
                      </a:r>
                    </a:p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Prefacio</a:t>
                      </a:r>
                    </a:p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Sanctus</a:t>
                      </a:r>
                    </a:p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Agnus </a:t>
                      </a:r>
                      <a:r>
                        <a:rPr lang="es-MX" sz="1400" dirty="0" err="1" smtClean="0">
                          <a:solidFill>
                            <a:schemeClr val="tx1"/>
                          </a:solidFill>
                        </a:rPr>
                        <a:t>dei</a:t>
                      </a:r>
                      <a:endParaRPr lang="es-MX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Comunión </a:t>
                      </a:r>
                    </a:p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Post-comunión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err="1" smtClean="0">
                          <a:solidFill>
                            <a:schemeClr val="tx1"/>
                          </a:solidFill>
                        </a:rPr>
                        <a:t>Ite</a:t>
                      </a:r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1400" dirty="0" err="1" smtClean="0">
                          <a:solidFill>
                            <a:schemeClr val="tx1"/>
                          </a:solidFill>
                        </a:rPr>
                        <a:t>missa</a:t>
                      </a:r>
                      <a:r>
                        <a:rPr lang="es-MX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1400" baseline="0" dirty="0" err="1" smtClean="0">
                          <a:solidFill>
                            <a:schemeClr val="tx1"/>
                          </a:solidFill>
                        </a:rPr>
                        <a:t>est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 noGrp="1"/>
          </p:cNvSpPr>
          <p:nvPr>
            <p:ph type="ctrTitle"/>
          </p:nvPr>
        </p:nvSpPr>
        <p:spPr>
          <a:xfrm>
            <a:off x="649442" y="-50009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60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CANTO RELIGIOSO</a:t>
            </a:r>
            <a:endParaRPr kumimoji="0" lang="es-MX" sz="60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533400" y="1571612"/>
            <a:ext cx="7854696" cy="4643470"/>
          </a:xfrm>
        </p:spPr>
        <p:txBody>
          <a:bodyPr>
            <a:normAutofit/>
          </a:bodyPr>
          <a:lstStyle/>
          <a:p>
            <a:r>
              <a:rPr lang="es-MX" sz="2800" dirty="0" smtClean="0"/>
              <a:t>TONOS DE RECITACIÓN</a:t>
            </a:r>
          </a:p>
          <a:p>
            <a:endParaRPr lang="es-MX" sz="2800" dirty="0" smtClean="0"/>
          </a:p>
          <a:p>
            <a:r>
              <a:rPr lang="es-MX" sz="2800" dirty="0" smtClean="0"/>
              <a:t>Una sola nota de recitación (TENOR) sobre la que se canta el periodo o versículo del texto</a:t>
            </a:r>
          </a:p>
          <a:p>
            <a:endParaRPr lang="es-MX" sz="2800" dirty="0" smtClean="0"/>
          </a:p>
          <a:p>
            <a:r>
              <a:rPr lang="es-MX" sz="2800" dirty="0" smtClean="0"/>
              <a:t>TONOS DE SALMOS</a:t>
            </a:r>
          </a:p>
          <a:p>
            <a:endParaRPr lang="es-MX" sz="2800" dirty="0" smtClean="0"/>
          </a:p>
          <a:p>
            <a:r>
              <a:rPr lang="es-MX" sz="2800" dirty="0" smtClean="0"/>
              <a:t>Un tono por cada uno de los modos eclesiásticos</a:t>
            </a:r>
          </a:p>
          <a:p>
            <a:endParaRPr lang="es-MX" sz="2800" dirty="0" smtClean="0"/>
          </a:p>
          <a:p>
            <a:endParaRPr lang="es-MX" sz="2800" dirty="0" smtClean="0"/>
          </a:p>
          <a:p>
            <a:endParaRPr lang="es-MX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</TotalTime>
  <Words>982</Words>
  <Application>Microsoft Office PowerPoint</Application>
  <PresentationFormat>Presentación en pantalla (4:3)</PresentationFormat>
  <Paragraphs>322</Paragraphs>
  <Slides>36</Slides>
  <Notes>36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Flujo</vt:lpstr>
      <vt:lpstr>Diapositiva 1</vt:lpstr>
      <vt:lpstr>Diapositiva 2</vt:lpstr>
      <vt:lpstr>NOTACIÓN CUADRADA</vt:lpstr>
      <vt:lpstr>Diapositiva 4</vt:lpstr>
      <vt:lpstr>Diapositiva 5</vt:lpstr>
      <vt:lpstr>LITURGIA ROMANA</vt:lpstr>
      <vt:lpstr>Diapositiva 7</vt:lpstr>
      <vt:lpstr>MISA MAYOR</vt:lpstr>
      <vt:lpstr>CANTO RELIGIOSO</vt:lpstr>
      <vt:lpstr>CANTO RELIGIOSO</vt:lpstr>
      <vt:lpstr>RESPONSORIO</vt:lpstr>
      <vt:lpstr>SALMODIA ANTIFONAL</vt:lpstr>
      <vt:lpstr>GRADUAL</vt:lpstr>
      <vt:lpstr>ALELUYA</vt:lpstr>
      <vt:lpstr>OFERTORIO</vt:lpstr>
      <vt:lpstr>TROPOS</vt:lpstr>
      <vt:lpstr>SECUENCIAS</vt:lpstr>
      <vt:lpstr>AÑO LITÚRGICO</vt:lpstr>
      <vt:lpstr>MODOS ECLESIÁSTICOS </vt:lpstr>
      <vt:lpstr>MODOS ECLESIÁSTICOS </vt:lpstr>
      <vt:lpstr>MODOS ECLESIÁSTICOS </vt:lpstr>
      <vt:lpstr>MONODIA NO LITURGIA Y PROFANA</vt:lpstr>
      <vt:lpstr>CARMINA BURANA</vt:lpstr>
      <vt:lpstr>CANCIÓN DE GESTA</vt:lpstr>
      <vt:lpstr>JUGLARES</vt:lpstr>
      <vt:lpstr>TROVADORES Y TROVEROS</vt:lpstr>
      <vt:lpstr>CHANSONNIERS</vt:lpstr>
      <vt:lpstr>TÉCNICA MUSICAL</vt:lpstr>
      <vt:lpstr>MEISTERSINGER</vt:lpstr>
      <vt:lpstr>CANCION MONÓDICA EN OTROS PAÍSES</vt:lpstr>
      <vt:lpstr>MÚSICA INSTRUMENTAL </vt:lpstr>
      <vt:lpstr>INSTRUMENTOS MUSICALES </vt:lpstr>
      <vt:lpstr>INSTRUMENTOS MUSICALES </vt:lpstr>
      <vt:lpstr>INSTRUMENTOS MUSICALES </vt:lpstr>
      <vt:lpstr>INSTRUMENTOS MUSICALES </vt:lpstr>
      <vt:lpstr>INSTRUMENTOS MUSICALES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Paola Carrillo Hernández</dc:creator>
  <cp:lastModifiedBy>Paola Carrillo Hernández</cp:lastModifiedBy>
  <cp:revision>1</cp:revision>
  <dcterms:created xsi:type="dcterms:W3CDTF">2011-03-26T00:29:54Z</dcterms:created>
  <dcterms:modified xsi:type="dcterms:W3CDTF">2011-03-26T00:33:52Z</dcterms:modified>
</cp:coreProperties>
</file>