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DF0A4-5559-4701-AAF6-A91B2F4C8A07}" type="datetimeFigureOut">
              <a:rPr lang="es-MX" smtClean="0"/>
              <a:t>03/02/2011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3EB29-A062-4E0A-BEC2-205E5F450AE2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77D2D-1201-4118-935B-0A88745F2F90}" type="slidenum">
              <a:rPr lang="es-MX" smtClean="0"/>
              <a:pPr/>
              <a:t>1</a:t>
            </a:fld>
            <a:endParaRPr lang="es-MX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77D2D-1201-4118-935B-0A88745F2F90}" type="slidenum">
              <a:rPr lang="es-MX" smtClean="0"/>
              <a:pPr/>
              <a:t>10</a:t>
            </a:fld>
            <a:endParaRPr lang="es-MX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77D2D-1201-4118-935B-0A88745F2F90}" type="slidenum">
              <a:rPr lang="es-MX" smtClean="0"/>
              <a:pPr/>
              <a:t>11</a:t>
            </a:fld>
            <a:endParaRPr lang="es-MX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77D2D-1201-4118-935B-0A88745F2F90}" type="slidenum">
              <a:rPr lang="es-MX" smtClean="0"/>
              <a:pPr/>
              <a:t>12</a:t>
            </a:fld>
            <a:endParaRPr lang="es-MX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77D2D-1201-4118-935B-0A88745F2F90}" type="slidenum">
              <a:rPr lang="es-MX" smtClean="0"/>
              <a:pPr/>
              <a:t>13</a:t>
            </a:fld>
            <a:endParaRPr lang="es-MX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77D2D-1201-4118-935B-0A88745F2F90}" type="slidenum">
              <a:rPr lang="es-MX" smtClean="0"/>
              <a:pPr/>
              <a:t>14</a:t>
            </a:fld>
            <a:endParaRPr lang="es-MX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77D2D-1201-4118-935B-0A88745F2F90}" type="slidenum">
              <a:rPr lang="es-MX" smtClean="0"/>
              <a:pPr/>
              <a:t>15</a:t>
            </a:fld>
            <a:endParaRPr lang="es-MX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77D2D-1201-4118-935B-0A88745F2F90}" type="slidenum">
              <a:rPr lang="es-MX" smtClean="0"/>
              <a:pPr/>
              <a:t>16</a:t>
            </a:fld>
            <a:endParaRPr lang="es-MX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77D2D-1201-4118-935B-0A88745F2F90}" type="slidenum">
              <a:rPr lang="es-MX" smtClean="0"/>
              <a:pPr/>
              <a:t>17</a:t>
            </a:fld>
            <a:endParaRPr lang="es-MX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77D2D-1201-4118-935B-0A88745F2F90}" type="slidenum">
              <a:rPr lang="es-MX" smtClean="0"/>
              <a:pPr/>
              <a:t>18</a:t>
            </a:fld>
            <a:endParaRPr lang="es-MX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77D2D-1201-4118-935B-0A88745F2F90}" type="slidenum">
              <a:rPr lang="es-MX" smtClean="0"/>
              <a:pPr/>
              <a:t>19</a:t>
            </a:fld>
            <a:endParaRPr 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77D2D-1201-4118-935B-0A88745F2F90}" type="slidenum">
              <a:rPr lang="es-MX" smtClean="0"/>
              <a:pPr/>
              <a:t>2</a:t>
            </a:fld>
            <a:endParaRPr lang="es-MX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77D2D-1201-4118-935B-0A88745F2F90}" type="slidenum">
              <a:rPr lang="es-MX" smtClean="0"/>
              <a:pPr/>
              <a:t>20</a:t>
            </a:fld>
            <a:endParaRPr lang="es-MX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77D2D-1201-4118-935B-0A88745F2F90}" type="slidenum">
              <a:rPr lang="es-MX" smtClean="0"/>
              <a:pPr/>
              <a:t>21</a:t>
            </a:fld>
            <a:endParaRPr lang="es-MX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77D2D-1201-4118-935B-0A88745F2F90}" type="slidenum">
              <a:rPr lang="es-MX" smtClean="0"/>
              <a:pPr/>
              <a:t>22</a:t>
            </a:fld>
            <a:endParaRPr lang="es-MX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77D2D-1201-4118-935B-0A88745F2F90}" type="slidenum">
              <a:rPr lang="es-MX" smtClean="0"/>
              <a:pPr/>
              <a:t>23</a:t>
            </a:fld>
            <a:endParaRPr lang="es-MX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77D2D-1201-4118-935B-0A88745F2F90}" type="slidenum">
              <a:rPr lang="es-MX" smtClean="0"/>
              <a:pPr/>
              <a:t>24</a:t>
            </a:fld>
            <a:endParaRPr lang="es-MX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77D2D-1201-4118-935B-0A88745F2F90}" type="slidenum">
              <a:rPr lang="es-MX" smtClean="0"/>
              <a:pPr/>
              <a:t>25</a:t>
            </a:fld>
            <a:endParaRPr lang="es-MX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77D2D-1201-4118-935B-0A88745F2F90}" type="slidenum">
              <a:rPr lang="es-MX" smtClean="0"/>
              <a:pPr/>
              <a:t>26</a:t>
            </a:fld>
            <a:endParaRPr lang="es-MX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77D2D-1201-4118-935B-0A88745F2F90}" type="slidenum">
              <a:rPr lang="es-MX" smtClean="0"/>
              <a:pPr/>
              <a:t>27</a:t>
            </a:fld>
            <a:endParaRPr lang="es-MX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77D2D-1201-4118-935B-0A88745F2F90}" type="slidenum">
              <a:rPr lang="es-MX" smtClean="0"/>
              <a:pPr/>
              <a:t>28</a:t>
            </a:fld>
            <a:endParaRPr lang="es-MX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77D2D-1201-4118-935B-0A88745F2F90}" type="slidenum">
              <a:rPr lang="es-MX" smtClean="0"/>
              <a:pPr/>
              <a:t>29</a:t>
            </a:fld>
            <a:endParaRPr lang="es-MX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77D2D-1201-4118-935B-0A88745F2F90}" type="slidenum">
              <a:rPr lang="es-MX" smtClean="0"/>
              <a:pPr/>
              <a:t>3</a:t>
            </a:fld>
            <a:endParaRPr lang="es-MX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77D2D-1201-4118-935B-0A88745F2F90}" type="slidenum">
              <a:rPr lang="es-MX" smtClean="0"/>
              <a:pPr/>
              <a:t>30</a:t>
            </a:fld>
            <a:endParaRPr lang="es-MX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77D2D-1201-4118-935B-0A88745F2F90}" type="slidenum">
              <a:rPr lang="es-MX" smtClean="0"/>
              <a:pPr/>
              <a:t>31</a:t>
            </a:fld>
            <a:endParaRPr lang="es-MX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77D2D-1201-4118-935B-0A88745F2F90}" type="slidenum">
              <a:rPr lang="es-MX" smtClean="0"/>
              <a:pPr/>
              <a:t>32</a:t>
            </a:fld>
            <a:endParaRPr lang="es-MX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77D2D-1201-4118-935B-0A88745F2F90}" type="slidenum">
              <a:rPr lang="es-MX" smtClean="0"/>
              <a:pPr/>
              <a:t>33</a:t>
            </a:fld>
            <a:endParaRPr lang="es-MX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77D2D-1201-4118-935B-0A88745F2F90}" type="slidenum">
              <a:rPr lang="es-MX" smtClean="0"/>
              <a:pPr/>
              <a:t>34</a:t>
            </a:fld>
            <a:endParaRPr lang="es-MX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77D2D-1201-4118-935B-0A88745F2F90}" type="slidenum">
              <a:rPr lang="es-MX" smtClean="0"/>
              <a:pPr/>
              <a:t>35</a:t>
            </a:fld>
            <a:endParaRPr lang="es-MX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77D2D-1201-4118-935B-0A88745F2F90}" type="slidenum">
              <a:rPr lang="es-MX" smtClean="0"/>
              <a:pPr/>
              <a:t>4</a:t>
            </a:fld>
            <a:endParaRPr lang="es-MX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77D2D-1201-4118-935B-0A88745F2F90}" type="slidenum">
              <a:rPr lang="es-MX" smtClean="0"/>
              <a:pPr/>
              <a:t>5</a:t>
            </a:fld>
            <a:endParaRPr lang="es-MX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77D2D-1201-4118-935B-0A88745F2F90}" type="slidenum">
              <a:rPr lang="es-MX" smtClean="0"/>
              <a:pPr/>
              <a:t>6</a:t>
            </a:fld>
            <a:endParaRPr lang="es-MX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77D2D-1201-4118-935B-0A88745F2F90}" type="slidenum">
              <a:rPr lang="es-MX" smtClean="0"/>
              <a:pPr/>
              <a:t>7</a:t>
            </a:fld>
            <a:endParaRPr lang="es-MX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77D2D-1201-4118-935B-0A88745F2F90}" type="slidenum">
              <a:rPr lang="es-MX" smtClean="0"/>
              <a:pPr/>
              <a:t>8</a:t>
            </a:fld>
            <a:endParaRPr lang="es-MX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77D2D-1201-4118-935B-0A88745F2F90}" type="slidenum">
              <a:rPr lang="es-MX" smtClean="0"/>
              <a:pPr/>
              <a:t>9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E5E2-03C0-42BA-A33E-6A3C9A0CF00A}" type="datetimeFigureOut">
              <a:rPr lang="es-MX" smtClean="0"/>
              <a:t>03/02/2011</a:t>
            </a:fld>
            <a:endParaRPr lang="es-MX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06BD-F874-4D81-8163-CB3E3C24DAB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E5E2-03C0-42BA-A33E-6A3C9A0CF00A}" type="datetimeFigureOut">
              <a:rPr lang="es-MX" smtClean="0"/>
              <a:t>03/02/2011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06BD-F874-4D81-8163-CB3E3C24DAB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E5E2-03C0-42BA-A33E-6A3C9A0CF00A}" type="datetimeFigureOut">
              <a:rPr lang="es-MX" smtClean="0"/>
              <a:t>03/02/2011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06BD-F874-4D81-8163-CB3E3C24DAB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E5E2-03C0-42BA-A33E-6A3C9A0CF00A}" type="datetimeFigureOut">
              <a:rPr lang="es-MX" smtClean="0"/>
              <a:t>03/02/2011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06BD-F874-4D81-8163-CB3E3C24DAB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E5E2-03C0-42BA-A33E-6A3C9A0CF00A}" type="datetimeFigureOut">
              <a:rPr lang="es-MX" smtClean="0"/>
              <a:t>03/02/2011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06BD-F874-4D81-8163-CB3E3C24DAB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E5E2-03C0-42BA-A33E-6A3C9A0CF00A}" type="datetimeFigureOut">
              <a:rPr lang="es-MX" smtClean="0"/>
              <a:t>03/02/2011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06BD-F874-4D81-8163-CB3E3C24DAB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E5E2-03C0-42BA-A33E-6A3C9A0CF00A}" type="datetimeFigureOut">
              <a:rPr lang="es-MX" smtClean="0"/>
              <a:t>03/02/2011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06BD-F874-4D81-8163-CB3E3C24DAB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E5E2-03C0-42BA-A33E-6A3C9A0CF00A}" type="datetimeFigureOut">
              <a:rPr lang="es-MX" smtClean="0"/>
              <a:t>03/02/2011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06BD-F874-4D81-8163-CB3E3C24DAB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E5E2-03C0-42BA-A33E-6A3C9A0CF00A}" type="datetimeFigureOut">
              <a:rPr lang="es-MX" smtClean="0"/>
              <a:t>03/02/2011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06BD-F874-4D81-8163-CB3E3C24DAB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E5E2-03C0-42BA-A33E-6A3C9A0CF00A}" type="datetimeFigureOut">
              <a:rPr lang="es-MX" smtClean="0"/>
              <a:t>03/02/2011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06BD-F874-4D81-8163-CB3E3C24DAB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E5E2-03C0-42BA-A33E-6A3C9A0CF00A}" type="datetimeFigureOut">
              <a:rPr lang="es-MX" smtClean="0"/>
              <a:t>03/02/2011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CB006BD-F874-4D81-8163-CB3E3C24DAB4}" type="slidenum">
              <a:rPr lang="es-MX" smtClean="0"/>
              <a:t>‹Nº›</a:t>
            </a:fld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1A0E5E2-03C0-42BA-A33E-6A3C9A0CF00A}" type="datetimeFigureOut">
              <a:rPr lang="es-MX" smtClean="0"/>
              <a:t>03/02/2011</a:t>
            </a:fld>
            <a:endParaRPr lang="es-MX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B006BD-F874-4D81-8163-CB3E3C24DAB4}" type="slidenum">
              <a:rPr lang="es-MX" smtClean="0"/>
              <a:t>‹Nº›</a:t>
            </a:fld>
            <a:endParaRPr lang="es-MX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es.wikipedia.org/wiki/Archivo:Egypte_louvre_300.jpg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s.wikipedia.org/wiki/Archivo:Louvres-antiquites-egyptiennes-img_2793.jpg" TargetMode="External"/><Relationship Id="rId11" Type="http://schemas.openxmlformats.org/officeDocument/2006/relationships/image" Target="../media/image13.jpeg"/><Relationship Id="rId5" Type="http://schemas.openxmlformats.org/officeDocument/2006/relationships/image" Target="../media/image10.jpeg"/><Relationship Id="rId10" Type="http://schemas.openxmlformats.org/officeDocument/2006/relationships/hyperlink" Target="http://es.wikipedia.org/wiki/Archivo:Maler_der_Grabkammer_des_Nacht_001.jpg" TargetMode="External"/><Relationship Id="rId4" Type="http://schemas.openxmlformats.org/officeDocument/2006/relationships/hyperlink" Target="http://es.wikipedia.org/wiki/Archivo:Louvres-antiquites-egyptiennes-img_2790.jpg" TargetMode="External"/><Relationship Id="rId9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Archivo:Maler_der_Grabkammer_des_Nacht_004.jpg" TargetMode="External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hyperlink" Target="http://es.wikipedia.org/wiki/Archivo:Louvres-antiquites-egyptiennes-p1010937.jpg" TargetMode="Externa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Archivo:Euterpe_sarcophagus_Louvre_Ma475.jp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0/0e/Escalasgriegas.JP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s.wikipedia.org/wiki/Archivo:Salpinx_player_MAR_Palermo_NI1853.jpg" TargetMode="External"/><Relationship Id="rId5" Type="http://schemas.openxmlformats.org/officeDocument/2006/relationships/image" Target="../media/image26.jpeg"/><Relationship Id="rId4" Type="http://schemas.openxmlformats.org/officeDocument/2006/relationships/hyperlink" Target="http://es.wikipedia.org/wiki/Archivo:Aulos_player_MAR_Palermo_NI22711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hyperlink" Target="http://es.wikipedia.org/wiki/Archivo:Hydraulis_001.jpg" TargetMode="External"/><Relationship Id="rId7" Type="http://schemas.openxmlformats.org/officeDocument/2006/relationships/hyperlink" Target="http://es.wikipedia.org/wiki/Archivo:Hydraulis.jp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hyperlink" Target="http://es.wikipedia.org/wiki/Archivo:Banquet_Euaion_Louvre_G467.jpg" TargetMode="External"/><Relationship Id="rId4" Type="http://schemas.openxmlformats.org/officeDocument/2006/relationships/image" Target="../media/image28.jpeg"/><Relationship Id="rId9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Archivo:Justinian_mosaik_ravenna.jpg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Archivo:The_eight_musical_modes.png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hyperlink" Target="http://es.wikipedia.org/wiki/Archivo:D%C3%BCrer_karl_der_grosse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Archivo:Cogul_HBreuil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Archivo:SilosBeatusFragmentAltarWithSoulsMartyrs.jpg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Archivo:Byzantinischer_Mosaizist_um_1000_002.jpg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hyperlink" Target="http://es.wikipedia.org/wiki/Archivo:Labarum.svg" TargetMode="External"/><Relationship Id="rId4" Type="http://schemas.openxmlformats.org/officeDocument/2006/relationships/image" Target="../media/image4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Archivo:Pope_Gregory_I.jpg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hyperlink" Target="http://es.wikipedia.org/wiki/Archivo:AmbroseOfMilan.jpg" TargetMode="External"/><Relationship Id="rId7" Type="http://schemas.openxmlformats.org/officeDocument/2006/relationships/hyperlink" Target="http://es.wikipedia.org/wiki/Archivo:Pope_Gregory_I.jpg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hyperlink" Target="http://es.wikipedia.org/wiki/Archivo:Saint_Augustine_by_Philippe_de_Champaigne.jpg" TargetMode="External"/><Relationship Id="rId4" Type="http://schemas.openxmlformats.org/officeDocument/2006/relationships/image" Target="../media/image4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es.wikipedia.org/wiki/Archivo:Venus_de_Laussel.jpg" TargetMode="External"/><Relationship Id="rId7" Type="http://schemas.openxmlformats.org/officeDocument/2006/relationships/hyperlink" Target="http://es.wikipedia.org/wiki/Archivo:Valltorta_(escena_de_caza).pn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hyperlink" Target="http://es.wikipedia.org/wiki/Archivo:Flauta_paleol%C3%ADtica.jpg" TargetMode="Externa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Archivo:Maler_der_Grabkammer_des_Nacht_004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829358" cy="966774"/>
          </a:xfrm>
        </p:spPr>
        <p:txBody>
          <a:bodyPr>
            <a:normAutofit/>
          </a:bodyPr>
          <a:lstStyle/>
          <a:p>
            <a:pPr algn="ctr"/>
            <a:r>
              <a:rPr lang="es-MX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HISTORIA DE LA MÚSICA</a:t>
            </a:r>
            <a:endParaRPr lang="es-MX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57200" y="1428736"/>
            <a:ext cx="8258204" cy="521497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endParaRPr lang="es-ES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es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 Historia de la música es el estudio de las diferentes tradiciones en la música y su ordenación en el tiempo.</a:t>
            </a:r>
          </a:p>
          <a:p>
            <a:endParaRPr lang="es-MX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endParaRPr lang="es-MX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 expresión de las emociones y las ideas a través de la música están estrechamente relacionadas con diversos aspectos de esa misma cultura, como la organización política y económica, el desarrollo técnico, la actitud de los compositores y su relación con los oyentes, las ideas estéticas, la visión acerca de la función del arte en la sociedad, así como las circunstancias biográficas de cada autor.</a:t>
            </a:r>
            <a:endParaRPr lang="es-MX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s-MX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28662" y="1357298"/>
            <a:ext cx="7854696" cy="1752600"/>
          </a:xfrm>
        </p:spPr>
        <p:txBody>
          <a:bodyPr/>
          <a:lstStyle/>
          <a:p>
            <a:r>
              <a:rPr lang="es-MX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IMPERIO ANTIGUO (2656-2160 </a:t>
            </a:r>
            <a:r>
              <a:rPr lang="es-MX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a.c.</a:t>
            </a:r>
            <a:r>
              <a:rPr lang="es-MX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</a:p>
          <a:p>
            <a:r>
              <a:rPr lang="es-MX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Música religiosa</a:t>
            </a:r>
          </a:p>
          <a:p>
            <a:r>
              <a:rPr lang="es-MX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Escala pentatónica o </a:t>
            </a:r>
            <a:r>
              <a:rPr lang="es-MX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heptatónica</a:t>
            </a:r>
            <a:endParaRPr lang="es-MX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500034" y="428604"/>
            <a:ext cx="7851648" cy="104298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7200" b="1" i="0" u="none" strike="noStrike" kern="1200" cap="none" spc="0" normalizeH="0" baseline="0" noProof="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EGIPTO</a:t>
            </a:r>
            <a:endParaRPr kumimoji="0" lang="es-MX" sz="7200" b="1" i="0" u="none" strike="noStrike" kern="1200" cap="none" spc="0" normalizeH="0" baseline="0" noProof="0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4 Imagen" descr="http://www.paleoastronautica.com/022_poder_sonido_0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329203" y="4171731"/>
            <a:ext cx="3714744" cy="1372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http://upload.wikimedia.org/wikipedia/commons/thumb/3/3a/Louvres-antiquites-egyptiennes-img_2790.jpg/190px-Louvres-antiquites-egyptiennes-img_2790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14290"/>
            <a:ext cx="1813560" cy="240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 descr="http://upload.wikimedia.org/wikipedia/commons/thumb/1/1b/Louvres-antiquites-egyptiennes-img_2793.jpg/180px-Louvres-antiquites-egyptiennes-img_2793.jpg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6578" y="5000636"/>
            <a:ext cx="1714500" cy="1287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http://upload.wikimedia.org/wikipedia/commons/thumb/6/64/Egypte_louvre_300.jpg/180px-Egypte_louvre_300.jpg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15140" y="3214686"/>
            <a:ext cx="1714500" cy="1287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Imagen" descr="http://upload.wikimedia.org/wikipedia/commons/thumb/1/1e/Maler_der_Grabkammer_des_Nacht_001.jpg/170px-Maler_der_Grabkammer_des_Nacht_001.jpg">
            <a:hlinkClick r:id="rId10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8596" y="3000372"/>
            <a:ext cx="1615440" cy="185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Imagen" descr="http://www.egiptologia.com/images/stories/religion/signos-simbolos/sistro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428860" y="4286256"/>
            <a:ext cx="1285884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71538" y="1428736"/>
            <a:ext cx="7854696" cy="1752600"/>
          </a:xfrm>
        </p:spPr>
        <p:txBody>
          <a:bodyPr>
            <a:normAutofit fontScale="92500" lnSpcReduction="10000"/>
          </a:bodyPr>
          <a:lstStyle/>
          <a:p>
            <a:r>
              <a:rPr lang="es-MX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IMPERIO MEDIO (2040-1750 </a:t>
            </a:r>
            <a:r>
              <a:rPr lang="es-MX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a.c.</a:t>
            </a:r>
            <a:r>
              <a:rPr lang="es-MX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</a:p>
          <a:p>
            <a:r>
              <a:rPr lang="es-MX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 amplía la gama de instrumentos, </a:t>
            </a:r>
          </a:p>
          <a:p>
            <a:r>
              <a:rPr lang="es-MX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adoptando la lira asiática, el </a:t>
            </a:r>
            <a:r>
              <a:rPr lang="es-MX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naosistro</a:t>
            </a:r>
            <a:endParaRPr lang="es-MX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s-MX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y los tambores africanos</a:t>
            </a:r>
          </a:p>
          <a:p>
            <a:endParaRPr lang="es-MX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s-MX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000100" y="357166"/>
            <a:ext cx="7851648" cy="104298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7200" b="1" i="0" u="none" strike="noStrike" kern="1200" cap="none" spc="0" normalizeH="0" baseline="0" noProof="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EGIPTO</a:t>
            </a:r>
            <a:endParaRPr kumimoji="0" lang="es-MX" sz="7200" b="1" i="0" u="none" strike="noStrike" kern="1200" cap="none" spc="0" normalizeH="0" baseline="0" noProof="0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7 Imagen"/>
          <p:cNvPicPr/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-6000" contrast="18000"/>
          </a:blip>
          <a:srcRect/>
          <a:stretch>
            <a:fillRect/>
          </a:stretch>
        </p:blipFill>
        <p:spPr bwMode="auto">
          <a:xfrm>
            <a:off x="571472" y="2143116"/>
            <a:ext cx="3046506" cy="450057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8 Imagen" descr="http://www.uned.es/geo-1-historia-antigua-universal/culto2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3286124"/>
            <a:ext cx="2457455" cy="3286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Subtítulo"/>
          <p:cNvSpPr>
            <a:spLocks noGrp="1"/>
          </p:cNvSpPr>
          <p:nvPr>
            <p:ph type="subTitle" idx="1"/>
          </p:nvPr>
        </p:nvSpPr>
        <p:spPr>
          <a:xfrm>
            <a:off x="789270" y="1357298"/>
            <a:ext cx="7854696" cy="1752600"/>
          </a:xfrm>
        </p:spPr>
        <p:txBody>
          <a:bodyPr>
            <a:normAutofit fontScale="92500" lnSpcReduction="10000"/>
          </a:bodyPr>
          <a:lstStyle/>
          <a:p>
            <a:r>
              <a:rPr lang="es-MX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IMPERIO NUEVO (1550-1086 </a:t>
            </a:r>
            <a:r>
              <a:rPr lang="es-MX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a.c.</a:t>
            </a:r>
            <a:r>
              <a:rPr lang="es-MX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</a:p>
          <a:p>
            <a:r>
              <a:rPr lang="es-MX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Introducción de los bailes profanos  al relacionarse con los pueblos mesopotámicos</a:t>
            </a:r>
          </a:p>
          <a:p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Obras: Himno a </a:t>
            </a:r>
            <a:r>
              <a:rPr lang="es-E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Atón</a:t>
            </a: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de </a:t>
            </a:r>
            <a:r>
              <a:rPr lang="es-E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Akenatón</a:t>
            </a: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y algunas poesías.</a:t>
            </a:r>
            <a:endParaRPr lang="es-MX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s-MX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s-MX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s-MX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9 Imagen" descr="http://upload.wikimedia.org/wikipedia/commons/thumb/f/f1/Maler_der_Grabkammer_des_Nacht_004.jpg/220px-Maler_der_Grabkammer_des_Nacht_004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214686"/>
            <a:ext cx="2095500" cy="226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 Título"/>
          <p:cNvSpPr txBox="1">
            <a:spLocks/>
          </p:cNvSpPr>
          <p:nvPr/>
        </p:nvSpPr>
        <p:spPr>
          <a:xfrm>
            <a:off x="928662" y="357166"/>
            <a:ext cx="7851648" cy="104298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7200" b="1" i="0" u="none" strike="noStrike" kern="1200" cap="none" spc="0" normalizeH="0" baseline="0" noProof="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EGIPTO</a:t>
            </a:r>
            <a:endParaRPr kumimoji="0" lang="es-MX" sz="7200" b="1" i="0" u="none" strike="noStrike" kern="1200" cap="none" spc="0" normalizeH="0" baseline="0" noProof="0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11 Imagen" descr="http://upload.wikimedia.org/wikipedia/commons/thumb/6/67/Louvres-antiquites-egyptiennes-p1010937.jpg/180px-Louvres-antiquites-egyptiennes-p1010937.jp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5206" y="3143248"/>
            <a:ext cx="1714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12 Imagen" descr="http://farm4.static.flickr.com/3180/2754022067_f2ca05c8a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71736" y="3690952"/>
            <a:ext cx="4452952" cy="2809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500034" y="500042"/>
            <a:ext cx="7851648" cy="85725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6600" b="1" i="0" u="none" strike="noStrike" kern="1200" cap="none" spc="0" normalizeH="0" baseline="0" noProof="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GRECIA</a:t>
            </a:r>
            <a:endParaRPr kumimoji="0" lang="es-MX" sz="6600" b="1" i="0" u="none" strike="noStrike" kern="1200" cap="none" spc="0" normalizeH="0" baseline="0" noProof="0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3 Imagen" descr="http://1.bp.blogspot.com/_U2Gr2n8E1qI/SZsvEG13V0I/AAAAAAAAArQ/7yCRs5zMVwE/s400/musas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785926"/>
            <a:ext cx="628654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3400" y="1357298"/>
            <a:ext cx="7854696" cy="5000660"/>
          </a:xfrm>
        </p:spPr>
        <p:txBody>
          <a:bodyPr>
            <a:noAutofit/>
          </a:bodyPr>
          <a:lstStyle/>
          <a:p>
            <a:r>
              <a:rPr lang="es-MX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El término “Música” proviene de la palabra griega </a:t>
            </a:r>
            <a:r>
              <a:rPr lang="es-MX" sz="28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musike</a:t>
            </a:r>
            <a:r>
              <a:rPr lang="es-MX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(vocablo que entonces no se refería únicamente a la música sino al arte en general), y encuentra su origen en la musas, nombre con el que se conocía a las nueve hijas nacidas de la unión del dios supremo Zeus, soberano de los dioses del </a:t>
            </a:r>
            <a:r>
              <a:rPr lang="es-MX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olimpo</a:t>
            </a:r>
            <a:r>
              <a:rPr lang="es-MX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y </a:t>
            </a:r>
            <a:r>
              <a:rPr lang="es-MX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Mnemosyne</a:t>
            </a:r>
            <a:r>
              <a:rPr lang="es-MX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una de las </a:t>
            </a:r>
            <a:r>
              <a:rPr lang="es-MX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titánidas</a:t>
            </a:r>
            <a:r>
              <a:rPr lang="es-MX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(la memoria) </a:t>
            </a:r>
            <a:br>
              <a:rPr lang="es-MX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s-MX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br>
              <a:rPr lang="es-MX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s-MX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MX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Euterpe (</a:t>
            </a:r>
            <a:r>
              <a:rPr lang="es-MX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“Deliciosa”</a:t>
            </a:r>
            <a:r>
              <a:rPr lang="es-MX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</a:t>
            </a:r>
          </a:p>
          <a:p>
            <a:r>
              <a:rPr lang="es-MX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 la musa de la poesía lírica y de la música</a:t>
            </a:r>
            <a:endParaRPr lang="es-MX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571472" y="428604"/>
            <a:ext cx="7851648" cy="104298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6600" b="1" i="0" u="none" strike="noStrike" kern="1200" cap="none" spc="0" normalizeH="0" baseline="0" noProof="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GRECIA</a:t>
            </a:r>
            <a:endParaRPr kumimoji="0" lang="es-MX" sz="6600" b="1" i="0" u="none" strike="noStrike" kern="1200" cap="none" spc="0" normalizeH="0" baseline="0" noProof="0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6 Imagen" descr="http://upload.wikimedia.org/wikipedia/commons/thumb/6/61/Euterpe_sarcophagus_Louvre_Ma475.jpg/110px-Euterpe_sarcophagus_Louvre_Ma475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572008"/>
            <a:ext cx="92869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85786" y="1643050"/>
            <a:ext cx="7602310" cy="4143404"/>
          </a:xfrm>
        </p:spPr>
        <p:txBody>
          <a:bodyPr>
            <a:noAutofit/>
          </a:bodyPr>
          <a:lstStyle/>
          <a:p>
            <a:r>
              <a:rPr lang="es-MX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Calíope (</a:t>
            </a:r>
            <a:r>
              <a:rPr lang="es-MX" sz="1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“Bella voz”</a:t>
            </a:r>
            <a:r>
              <a:rPr lang="es-MX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es la mayor y más distinguida de las musas. Es la musa de la poesía épica y la elocuencia</a:t>
            </a:r>
          </a:p>
          <a:p>
            <a:r>
              <a:rPr lang="es-MX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br>
              <a:rPr lang="es-MX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s-MX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Clío (</a:t>
            </a:r>
            <a:r>
              <a:rPr lang="es-MX" sz="1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“Gloriosa”</a:t>
            </a:r>
            <a:r>
              <a:rPr lang="es-MX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es la musa de la historia y de la poesía heroica</a:t>
            </a:r>
          </a:p>
          <a:p>
            <a:r>
              <a:rPr lang="es-MX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s-MX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s-MX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Talía (</a:t>
            </a:r>
            <a:r>
              <a:rPr lang="es-MX" sz="1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“Floreciente”</a:t>
            </a:r>
            <a:r>
              <a:rPr lang="es-MX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preside el arte de la comedia y de la poesía pastoral </a:t>
            </a:r>
            <a:br>
              <a:rPr lang="es-MX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s-MX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s-MX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s-MX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Melpómene (</a:t>
            </a:r>
            <a:r>
              <a:rPr lang="es-MX" sz="1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”Celebrada en cantos”</a:t>
            </a:r>
            <a:r>
              <a:rPr lang="es-MX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es la musa del teatro trágico</a:t>
            </a:r>
          </a:p>
          <a:p>
            <a:r>
              <a:rPr lang="es-MX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s-MX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s-MX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Terpsícore (</a:t>
            </a:r>
            <a:r>
              <a:rPr lang="es-MX" sz="1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“Deliciosa danzante”</a:t>
            </a:r>
            <a:r>
              <a:rPr lang="es-MX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es la musa de la danza y de los coros dramáticos </a:t>
            </a:r>
            <a:br>
              <a:rPr lang="es-MX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s-MX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s-MX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s-MX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Erato (</a:t>
            </a:r>
            <a:r>
              <a:rPr lang="es-MX" sz="1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“Adorable”</a:t>
            </a:r>
            <a:r>
              <a:rPr lang="es-MX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</a:t>
            </a:r>
            <a:r>
              <a:rPr lang="es-MX" sz="1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 </a:t>
            </a:r>
            <a:r>
              <a:rPr lang="es-MX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 musa de la poesía amorosa y erótica, además de la mímica </a:t>
            </a:r>
            <a:br>
              <a:rPr lang="es-MX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s-MX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s-MX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s-MX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Polimnia (</a:t>
            </a:r>
            <a:r>
              <a:rPr lang="es-MX" sz="1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“Cantora de himnos”</a:t>
            </a:r>
            <a:r>
              <a:rPr lang="es-MX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preside los himnos sagrados a los dioses y más tarde, en Roma, la pantomima</a:t>
            </a:r>
            <a:br>
              <a:rPr lang="es-MX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s-MX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s-MX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s-MX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Urania (</a:t>
            </a:r>
            <a:r>
              <a:rPr lang="es-MX" sz="1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“Celeste”</a:t>
            </a:r>
            <a:r>
              <a:rPr lang="es-MX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es la protectora de los astrónomos y los astrólogos </a:t>
            </a:r>
            <a:br>
              <a:rPr lang="es-MX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s-MX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s-MX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s-MX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Euterpe (</a:t>
            </a:r>
            <a:r>
              <a:rPr lang="es-MX" sz="1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“Deliciosa”</a:t>
            </a:r>
            <a:r>
              <a:rPr lang="es-MX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es la musa de la poesía lírica y de la música. </a:t>
            </a:r>
          </a:p>
          <a:p>
            <a:endParaRPr lang="es-MX" sz="1400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500034" y="500042"/>
            <a:ext cx="7851648" cy="85725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6600" b="1" i="0" u="none" strike="noStrike" kern="1200" cap="none" spc="0" normalizeH="0" baseline="0" noProof="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GRECIA</a:t>
            </a:r>
            <a:endParaRPr kumimoji="0" lang="es-MX" sz="6600" b="1" i="0" u="none" strike="noStrike" kern="1200" cap="none" spc="0" normalizeH="0" baseline="0" noProof="0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071670" y="1785926"/>
            <a:ext cx="6316426" cy="4572032"/>
          </a:xfrm>
        </p:spPr>
        <p:txBody>
          <a:bodyPr>
            <a:noAutofit/>
          </a:bodyPr>
          <a:lstStyle/>
          <a:p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El epitafio de </a:t>
            </a:r>
            <a:r>
              <a:rPr lang="es-E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Seikilos</a:t>
            </a:r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es un fragmento hallado en una columna de mármol puesta sobre la tumba que había hecho construir </a:t>
            </a:r>
            <a:r>
              <a:rPr lang="es-E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Seikilos</a:t>
            </a:r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para su mujer Euterpe, en </a:t>
            </a:r>
            <a:r>
              <a:rPr lang="es-E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Aydin</a:t>
            </a:r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cerca de Trelles, Asia Menor. El texto habla de la brevedad de la vida, y la melodía en modo frigio y género diatónico, se desenvuelve en un ámbito de octava justa. Se remonta al siglo I.</a:t>
            </a:r>
            <a:b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es-MX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571472" y="428604"/>
            <a:ext cx="7851648" cy="104298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6600" b="1" i="0" u="none" strike="noStrike" kern="1200" cap="none" spc="0" normalizeH="0" baseline="0" noProof="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GRECIA</a:t>
            </a:r>
            <a:endParaRPr kumimoji="0" lang="es-MX" sz="6600" b="1" i="0" u="none" strike="noStrike" kern="1200" cap="none" spc="0" normalizeH="0" baseline="0" noProof="0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4 Imagen" descr="http://i35.photobucket.com/albums/d193/Mulkia/seikilos2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71480"/>
            <a:ext cx="142876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http://i35.photobucket.com/albums/d193/Mulkia/500px-Seikilos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5286388"/>
            <a:ext cx="47625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28596" y="242878"/>
            <a:ext cx="7851648" cy="1185858"/>
          </a:xfrm>
        </p:spPr>
        <p:txBody>
          <a:bodyPr>
            <a:noAutofit/>
          </a:bodyPr>
          <a:lstStyle/>
          <a:p>
            <a:pPr lvl="0" algn="ctr"/>
            <a:r>
              <a:rPr lang="es-MX" sz="66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s-MX" sz="66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s-MX" sz="66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GRECIA</a:t>
            </a:r>
            <a:endParaRPr lang="es-MX" sz="66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3400" y="2000240"/>
            <a:ext cx="7854696" cy="4000528"/>
          </a:xfrm>
        </p:spPr>
        <p:txBody>
          <a:bodyPr>
            <a:normAutofit fontScale="92500" lnSpcReduction="10000"/>
          </a:bodyPr>
          <a:lstStyle/>
          <a:p>
            <a:r>
              <a:rPr lang="es-ES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El texto en alfabeto latino: </a:t>
            </a:r>
            <a:endParaRPr lang="es-MX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s-ES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Hoson</a:t>
            </a:r>
            <a:r>
              <a:rPr lang="es-E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ES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zes</a:t>
            </a:r>
            <a:r>
              <a:rPr lang="es-E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s-ES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phainou</a:t>
            </a:r>
            <a:r>
              <a:rPr lang="es-E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s-E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s-E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Meden </a:t>
            </a:r>
            <a:r>
              <a:rPr lang="es-ES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holos</a:t>
            </a:r>
            <a:r>
              <a:rPr lang="es-E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su </a:t>
            </a:r>
            <a:r>
              <a:rPr lang="es-ES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lupou</a:t>
            </a:r>
            <a:r>
              <a:rPr lang="es-E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s-E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s-E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Pros </a:t>
            </a:r>
            <a:r>
              <a:rPr lang="es-ES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oligon</a:t>
            </a:r>
            <a:r>
              <a:rPr lang="es-E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ES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esti</a:t>
            </a:r>
            <a:r>
              <a:rPr lang="es-E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ES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</a:t>
            </a:r>
            <a:r>
              <a:rPr lang="es-E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zen</a:t>
            </a:r>
            <a:br>
              <a:rPr lang="es-E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s-ES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</a:t>
            </a:r>
            <a:r>
              <a:rPr lang="es-E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ES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telos</a:t>
            </a:r>
            <a:r>
              <a:rPr lang="es-E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ES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</a:t>
            </a:r>
            <a:r>
              <a:rPr lang="es-E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ES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chronos</a:t>
            </a:r>
            <a:r>
              <a:rPr lang="es-E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ES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apaitei</a:t>
            </a: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s-ES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 traducción:</a:t>
            </a:r>
            <a:endParaRPr lang="es-MX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Brilla, mientras estés vivo,</a:t>
            </a:r>
            <a:b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 estés triste,</a:t>
            </a:r>
            <a:b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porque la vida es por cierto corta,</a:t>
            </a:r>
            <a:b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 el tiempo exige su retribución.</a:t>
            </a:r>
            <a:endParaRPr lang="es-MX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s-MX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4 Imagen" descr="http://i35.photobucket.com/albums/d193/Mulkia/seikilos1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785926"/>
            <a:ext cx="348615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5" name="4 Imagen" descr="Archivo:Escalasgriegas.JPG">
            <a:hlinkClick r:id="rId3"/>
          </p:cNvPr>
          <p:cNvPicPr/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743728" y="1817475"/>
            <a:ext cx="5400040" cy="4540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611560" y="332656"/>
            <a:ext cx="7851648" cy="118585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6600" b="1" i="0" u="none" strike="noStrike" kern="1200" cap="none" spc="0" normalizeH="0" baseline="0" noProof="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MX" sz="6600" b="1" i="0" u="none" strike="noStrike" kern="1200" cap="none" spc="0" normalizeH="0" baseline="0" noProof="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MX" sz="6600" b="1" i="0" u="none" strike="noStrike" kern="1200" cap="none" spc="0" normalizeH="0" baseline="0" noProof="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MODOS GRIEGOS</a:t>
            </a:r>
            <a:endParaRPr kumimoji="0" lang="es-MX" sz="6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Título"/>
          <p:cNvSpPr>
            <a:spLocks noGrp="1"/>
          </p:cNvSpPr>
          <p:nvPr>
            <p:ph type="ctrTitle"/>
          </p:nvPr>
        </p:nvSpPr>
        <p:spPr>
          <a:xfrm>
            <a:off x="500034" y="428604"/>
            <a:ext cx="7851648" cy="1043006"/>
          </a:xfrm>
        </p:spPr>
        <p:txBody>
          <a:bodyPr>
            <a:noAutofit/>
          </a:bodyPr>
          <a:lstStyle/>
          <a:p>
            <a:pPr lvl="0" algn="ctr"/>
            <a:r>
              <a:rPr lang="es-MX" sz="48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s-MX" sz="48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s-MX" sz="48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INSTRUMENTOS ANTIGUOS</a:t>
            </a:r>
            <a:endParaRPr lang="es-MX" sz="48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3 Imagen" descr="http://www.ual.es/personal/fjgarcia/images/Apolo_lir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3143248"/>
            <a:ext cx="30765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 descr="http://upload.wikimedia.org/wikipedia/commons/thumb/7/72/Aulos_player_MAR_Palermo_NI22711.jpg/180px-Aulos_player_MAR_Palermo_NI22711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1785926"/>
            <a:ext cx="171450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Imagen" descr="http://upload.wikimedia.org/wikipedia/commons/thumb/1/1f/Salpinx_player_MAR_Palermo_NI1853.jpg/180px-Salpinx_player_MAR_Palermo_NI1853.jpg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72" y="1785926"/>
            <a:ext cx="17145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CuadroTexto"/>
          <p:cNvSpPr txBox="1"/>
          <p:nvPr/>
        </p:nvSpPr>
        <p:spPr>
          <a:xfrm>
            <a:off x="6929454" y="471488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Doble </a:t>
            </a:r>
            <a:r>
              <a:rPr lang="es-MX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aulos</a:t>
            </a:r>
            <a:endParaRPr lang="es-MX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357950" y="570287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Cítara</a:t>
            </a:r>
            <a:endParaRPr lang="es-MX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714348" y="4572008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Salpinx</a:t>
            </a:r>
            <a:endParaRPr lang="es-MX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642910" y="214290"/>
            <a:ext cx="7829358" cy="96677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600" b="1" i="0" u="none" strike="noStrike" kern="1200" cap="none" spc="0" normalizeH="0" baseline="0" noProof="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HISTORIA DE LA MÚSICA</a:t>
            </a:r>
            <a:endParaRPr kumimoji="0" lang="es-MX" sz="5600" b="1" i="0" u="none" strike="noStrike" kern="1200" cap="none" spc="0" normalizeH="0" baseline="0" noProof="0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2 Subtítulo"/>
          <p:cNvSpPr>
            <a:spLocks noGrp="1"/>
          </p:cNvSpPr>
          <p:nvPr>
            <p:ph type="subTitle" idx="1"/>
          </p:nvPr>
        </p:nvSpPr>
        <p:spPr>
          <a:xfrm>
            <a:off x="457200" y="1428736"/>
            <a:ext cx="8258204" cy="5214974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lnSpc>
                <a:spcPct val="120000"/>
              </a:lnSpc>
              <a:buAutoNum type="arabicPeriod"/>
            </a:pPr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Música en la Prehistoria</a:t>
            </a: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 música en el Mundo Antiguo (5000-476 </a:t>
            </a:r>
            <a:r>
              <a:rPr lang="es-E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a.c.</a:t>
            </a:r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Edad Media (478-1492) </a:t>
            </a: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Renacimiento (1501-1600)</a:t>
            </a: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Barroco (1600-1750)</a:t>
            </a: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Clasicismo (1750-1800)</a:t>
            </a: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Romanticismo (1800-1900)</a:t>
            </a: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Posromanticismo (1870- 1950)</a:t>
            </a: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Siglo XX (1900-2000)</a:t>
            </a: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Siglo XXI (2000-presente)</a:t>
            </a:r>
          </a:p>
          <a:p>
            <a:pPr marL="514350" indent="-514350">
              <a:lnSpc>
                <a:spcPct val="120000"/>
              </a:lnSpc>
            </a:pPr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s-MX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Título"/>
          <p:cNvSpPr>
            <a:spLocks noGrp="1"/>
          </p:cNvSpPr>
          <p:nvPr>
            <p:ph type="ctrTitle"/>
          </p:nvPr>
        </p:nvSpPr>
        <p:spPr>
          <a:xfrm>
            <a:off x="500034" y="428604"/>
            <a:ext cx="7851648" cy="1043006"/>
          </a:xfrm>
        </p:spPr>
        <p:txBody>
          <a:bodyPr>
            <a:noAutofit/>
          </a:bodyPr>
          <a:lstStyle/>
          <a:p>
            <a:pPr lvl="0" algn="ctr"/>
            <a:r>
              <a:rPr lang="es-MX" sz="48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s-MX" sz="48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s-MX" sz="48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INSTRUMENTOS ANTIGUOS</a:t>
            </a:r>
            <a:endParaRPr lang="es-MX" sz="4800" dirty="0"/>
          </a:p>
        </p:txBody>
      </p:sp>
      <p:pic>
        <p:nvPicPr>
          <p:cNvPr id="7" name="6 Imagen" descr="http://upload.wikimedia.org/wikipedia/commons/thumb/2/24/Hydraulis_001.jpg/200px-Hydraulis_001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4071960"/>
            <a:ext cx="1905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 descr="http://upload.wikimedia.org/wikipedia/commons/thumb/9/96/Banquet_Euaion_Louvre_G467.jpg/220px-Banquet_Euaion_Louvre_G467.jp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3357562"/>
            <a:ext cx="221457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http://upload.wikimedia.org/wikipedia/commons/thumb/b/bb/Hydraulis.jpg/200px-Hydraulis.jpg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388" y="1714488"/>
            <a:ext cx="19050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12 Imagen" descr="http://1.bp.blogspot.com/_m5oixN6XUsE/RgaiyHIsm1I/AAAAAAAAAz0/nSIpaI_BVXI/s320/fla_pan_1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28926" y="1500174"/>
            <a:ext cx="21050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CuadroTexto"/>
          <p:cNvSpPr txBox="1"/>
          <p:nvPr/>
        </p:nvSpPr>
        <p:spPr>
          <a:xfrm>
            <a:off x="6929454" y="471488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Hydraulis</a:t>
            </a:r>
            <a:endParaRPr lang="es-MX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428728" y="1928802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Flauta </a:t>
            </a:r>
            <a:r>
              <a:rPr lang="es-MX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 pan</a:t>
            </a:r>
            <a:endParaRPr lang="es-MX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3400" y="2285992"/>
            <a:ext cx="7854696" cy="3929090"/>
          </a:xfrm>
        </p:spPr>
        <p:txBody>
          <a:bodyPr>
            <a:noAutofit/>
          </a:bodyPr>
          <a:lstStyle/>
          <a:p>
            <a:r>
              <a:rPr lang="es-MX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Música procedente de Grecia</a:t>
            </a:r>
          </a:p>
          <a:p>
            <a:endParaRPr lang="es-MX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s-MX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Sociedades del Mediterráneo oriental</a:t>
            </a:r>
          </a:p>
          <a:p>
            <a:endParaRPr lang="es-MX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s-MX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 rechaza la idea de cultivar la música para disfrutarla en cuanto a arte</a:t>
            </a:r>
          </a:p>
          <a:p>
            <a:endParaRPr lang="es-MX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s-MX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Apartar a los conversos del paganismo</a:t>
            </a:r>
          </a:p>
          <a:p>
            <a:endParaRPr lang="es-MX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s-MX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Recelo frente a la música instrumental</a:t>
            </a:r>
            <a:endParaRPr lang="es-MX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500034" y="285728"/>
            <a:ext cx="7851648" cy="185738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6000" b="1" i="0" u="none" strike="noStrike" kern="1200" cap="none" spc="0" normalizeH="0" baseline="0" noProof="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IGLESIA</a:t>
            </a:r>
            <a:r>
              <a:rPr kumimoji="0" lang="es-MX" sz="6000" b="1" i="0" u="none" strike="noStrike" kern="1200" cap="none" spc="0" normalizeH="0" noProof="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CRISTIANA PRIMITIVA</a:t>
            </a:r>
            <a:endParaRPr kumimoji="0" lang="es-MX" sz="6000" b="1" i="0" u="none" strike="noStrike" kern="1200" cap="none" spc="0" normalizeH="0" baseline="0" noProof="0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143240" y="2500306"/>
            <a:ext cx="5572164" cy="3571900"/>
          </a:xfrm>
        </p:spPr>
        <p:txBody>
          <a:bodyPr>
            <a:noAutofit/>
          </a:bodyPr>
          <a:lstStyle/>
          <a:p>
            <a:r>
              <a:rPr lang="es-MX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 creía que los cristianos basaron sus servicios religiosos en los ritos judíos</a:t>
            </a:r>
          </a:p>
          <a:p>
            <a:endParaRPr lang="es-MX" sz="2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s-MX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Coro de levitas que entonaban salmos dependiendo del día, acompañados de instrumentos de cuerda</a:t>
            </a:r>
          </a:p>
          <a:p>
            <a:endParaRPr lang="es-MX" sz="2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s-MX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Lecturas específicas de acuerdo a un calendario y comentarios públicos sobre ellas 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500034" y="-142900"/>
            <a:ext cx="7851648" cy="185738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6600" b="1" i="0" u="none" strike="noStrike" kern="1200" cap="none" spc="0" normalizeH="0" baseline="0" noProof="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HERENCIA</a:t>
            </a:r>
            <a:r>
              <a:rPr kumimoji="0" lang="es-MX" sz="6600" b="1" i="0" u="none" strike="noStrike" kern="1200" cap="none" spc="0" normalizeH="0" noProof="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DE JUDEA</a:t>
            </a:r>
            <a:endParaRPr kumimoji="0" lang="es-MX" sz="6600" b="1" i="0" u="none" strike="noStrike" kern="1200" cap="none" spc="0" normalizeH="0" baseline="0" noProof="0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4 Imagen" descr="http://www.impactoevangelistico.net/images/stories/LaReligi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785926"/>
            <a:ext cx="2952754" cy="2600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143240" y="2357430"/>
            <a:ext cx="5572164" cy="3571900"/>
          </a:xfrm>
        </p:spPr>
        <p:txBody>
          <a:bodyPr>
            <a:noAutofit/>
          </a:bodyPr>
          <a:lstStyle/>
          <a:p>
            <a:r>
              <a:rPr lang="es-MX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Desarrollo de la Salmodia Antifonal</a:t>
            </a:r>
          </a:p>
          <a:p>
            <a:r>
              <a:rPr lang="es-MX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y la utilización de los himnos</a:t>
            </a:r>
          </a:p>
          <a:p>
            <a:endParaRPr lang="es-MX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s-MX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Primera actividad musical registrada  de la Iglesia Cristiana</a:t>
            </a:r>
          </a:p>
          <a:p>
            <a:r>
              <a:rPr lang="es-MX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500034" y="-142900"/>
            <a:ext cx="7851648" cy="185738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6600" b="1" i="0" u="none" strike="noStrike" kern="1200" cap="none" spc="0" normalizeH="0" baseline="0" noProof="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IGLESIA SIRIA</a:t>
            </a:r>
            <a:endParaRPr kumimoji="0" lang="es-MX" sz="6600" b="1" i="0" u="none" strike="noStrike" kern="1200" cap="none" spc="0" normalizeH="0" baseline="0" noProof="0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6 Imagen" descr="http://www.dearqueologia.com/viento_en_judea/sara_vin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173424"/>
            <a:ext cx="2928958" cy="3041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500034" y="-142900"/>
            <a:ext cx="7851648" cy="185738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6600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IMPERIO </a:t>
            </a:r>
            <a:r>
              <a:rPr kumimoji="0" lang="es-MX" sz="6600" b="1" i="0" u="none" strike="noStrike" kern="1200" cap="none" spc="0" normalizeH="0" baseline="0" noProof="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BIZANTINO</a:t>
            </a:r>
            <a:endParaRPr kumimoji="0" lang="es-MX" sz="6600" b="1" i="0" u="none" strike="noStrike" kern="1200" cap="none" spc="0" normalizeH="0" baseline="0" noProof="0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" name="5 Imagen" descr="http://www.uam.es/personal_pdi/filoyletras/javr/mapas/Maxima%20expansion%20del%20Imperio%20Bizantino%20durante%20el%20reinado%20de%20Justinian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928802"/>
            <a:ext cx="678661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143240" y="2357430"/>
            <a:ext cx="5572164" cy="3571900"/>
          </a:xfrm>
        </p:spPr>
        <p:txBody>
          <a:bodyPr>
            <a:noAutofit/>
          </a:bodyPr>
          <a:lstStyle/>
          <a:p>
            <a:r>
              <a:rPr lang="es-MX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330</a:t>
            </a:r>
            <a:r>
              <a:rPr lang="es-MX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CAPITAL DEL IMPERIO ROMANO DE OCCIDENTE</a:t>
            </a:r>
          </a:p>
          <a:p>
            <a:endParaRPr lang="es-MX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s-MX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Sede del Gobierno más poderosa de Europa ( caída 1453)</a:t>
            </a:r>
          </a:p>
          <a:p>
            <a:endParaRPr lang="es-MX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s-MX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Centro de una cultura floreciente:</a:t>
            </a:r>
          </a:p>
          <a:p>
            <a:r>
              <a:rPr lang="es-MX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Elementos helénicos y orientales</a:t>
            </a:r>
          </a:p>
          <a:p>
            <a:endParaRPr lang="es-MX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500034" y="-142900"/>
            <a:ext cx="7851648" cy="185738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6600" b="1" i="0" u="none" strike="noStrike" kern="1200" cap="none" spc="0" normalizeH="0" baseline="0" noProof="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BIZANCIO</a:t>
            </a:r>
            <a:endParaRPr kumimoji="0" lang="es-MX" sz="6600" b="1" i="0" u="none" strike="noStrike" kern="1200" cap="none" spc="0" normalizeH="0" baseline="0" noProof="0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5 Imagen" descr="http://upload.wikimedia.org/wikipedia/commons/thumb/7/79/Justinian_mosaik_ravenna.jpg/290px-Justinian_mosaik_ravenna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000504"/>
            <a:ext cx="298291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14348" y="1928802"/>
            <a:ext cx="8001056" cy="1857388"/>
          </a:xfrm>
        </p:spPr>
        <p:txBody>
          <a:bodyPr>
            <a:noAutofit/>
          </a:bodyPr>
          <a:lstStyle/>
          <a:p>
            <a:pPr algn="ctr"/>
            <a:r>
              <a:rPr lang="es-MX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Ocho </a:t>
            </a:r>
            <a:r>
              <a:rPr lang="es-MX" sz="28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echoi</a:t>
            </a:r>
            <a:r>
              <a:rPr lang="es-MX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MX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formando 4 parejas (Notas finales re, mi, fa y sol)</a:t>
            </a:r>
          </a:p>
          <a:p>
            <a:pPr algn="ctr"/>
            <a:r>
              <a:rPr lang="es-MX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Ocho modos en el canto occidental importados del este (siglos VIII o IX)</a:t>
            </a:r>
          </a:p>
          <a:p>
            <a:pPr algn="ctr"/>
            <a:r>
              <a:rPr lang="es-MX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Teoría musical transmitida por </a:t>
            </a:r>
            <a:r>
              <a:rPr lang="es-MX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Boecio</a:t>
            </a:r>
            <a:endParaRPr lang="es-MX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s-MX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500034" y="-285776"/>
            <a:ext cx="7851648" cy="185738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6600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MÚSICA</a:t>
            </a:r>
            <a:endParaRPr kumimoji="0" lang="es-MX" sz="6600" b="1" i="0" u="none" strike="noStrike" kern="1200" cap="none" spc="0" normalizeH="0" baseline="0" noProof="0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4 Imagen" descr="http://upload.wikimedia.org/wikipedia/commons/thumb/d/d7/The_eight_musical_modes.png/800px-The_eight_musical_modes.pn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4786323"/>
            <a:ext cx="7429552" cy="157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57158" y="1942248"/>
            <a:ext cx="8358246" cy="3987081"/>
          </a:xfrm>
        </p:spPr>
        <p:txBody>
          <a:bodyPr>
            <a:noAutofit/>
          </a:bodyPr>
          <a:lstStyle/>
          <a:p>
            <a:pPr algn="ctr"/>
            <a:r>
              <a:rPr lang="es-MX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HIMNOS</a:t>
            </a:r>
          </a:p>
          <a:p>
            <a:pPr algn="just"/>
            <a:r>
              <a:rPr lang="es-MX" sz="24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Kontakion</a:t>
            </a:r>
            <a:r>
              <a:rPr lang="es-MX" sz="2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estrófico</a:t>
            </a:r>
            <a:r>
              <a:rPr lang="es-MX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elaboración poética de un texto bíblico</a:t>
            </a:r>
          </a:p>
          <a:p>
            <a:pPr algn="just"/>
            <a:endParaRPr lang="es-MX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just"/>
            <a:r>
              <a:rPr lang="es-MX" sz="24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Troparia</a:t>
            </a:r>
            <a:r>
              <a:rPr lang="es-MX" sz="2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  <a:r>
              <a:rPr lang="es-MX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Himnos breves entre los versículos de los salmos</a:t>
            </a:r>
          </a:p>
          <a:p>
            <a:pPr algn="just"/>
            <a:endParaRPr lang="es-MX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buFont typeface="Wingdings" pitchFamily="2" charset="2"/>
              <a:buChar char="§"/>
            </a:pPr>
            <a:r>
              <a:rPr lang="es-MX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MX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Stichera</a:t>
            </a:r>
            <a:r>
              <a:rPr lang="es-MX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entre los versículos de los salmos normales del oficio</a:t>
            </a:r>
          </a:p>
          <a:p>
            <a:pPr algn="ctr">
              <a:buFont typeface="Wingdings" pitchFamily="2" charset="2"/>
              <a:buChar char="§"/>
            </a:pPr>
            <a:endParaRPr lang="es-MX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buFont typeface="Wingdings" pitchFamily="2" charset="2"/>
              <a:buChar char="§"/>
            </a:pPr>
            <a:r>
              <a:rPr lang="es-MX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MX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Kanones</a:t>
            </a:r>
            <a:r>
              <a:rPr lang="es-MX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Elaboración en 9 secciones de las 9 odas bíblicas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500034" y="-285776"/>
            <a:ext cx="7851648" cy="185738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6600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MÚSICA</a:t>
            </a:r>
            <a:endParaRPr kumimoji="0" lang="es-MX" sz="6600" b="1" i="0" u="none" strike="noStrike" kern="1200" cap="none" spc="0" normalizeH="0" baseline="0" noProof="0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2844" y="1571612"/>
            <a:ext cx="8572560" cy="4929222"/>
          </a:xfrm>
        </p:spPr>
        <p:txBody>
          <a:bodyPr>
            <a:noAutofit/>
          </a:bodyPr>
          <a:lstStyle/>
          <a:p>
            <a:r>
              <a:rPr lang="es-MX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Relativamente independientes</a:t>
            </a:r>
          </a:p>
          <a:p>
            <a:r>
              <a:rPr lang="es-MX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Liturgias y cantos de los siglos V y VIII</a:t>
            </a:r>
          </a:p>
          <a:p>
            <a:endParaRPr lang="es-MX" sz="1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s-MX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Entre los siglos XI y XVI la liturgia occidental estuvo reglamentada por la Iglesia Romana</a:t>
            </a:r>
            <a:endParaRPr lang="es-MX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s-MX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s-MX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Canto galicano (Francia moderna) </a:t>
            </a:r>
          </a:p>
          <a:p>
            <a:r>
              <a:rPr lang="es-MX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Canto </a:t>
            </a:r>
            <a:r>
              <a:rPr lang="es-MX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Beneventino</a:t>
            </a:r>
            <a:r>
              <a:rPr lang="es-MX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(Italia meridional)</a:t>
            </a:r>
          </a:p>
          <a:p>
            <a:r>
              <a:rPr lang="es-MX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Canto romano antiguo (Roma)</a:t>
            </a:r>
          </a:p>
          <a:p>
            <a:r>
              <a:rPr lang="es-MX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Canto visigótico o mozárabe (España)</a:t>
            </a:r>
          </a:p>
          <a:p>
            <a:r>
              <a:rPr lang="es-MX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Canto Ambrosiano (Milán)</a:t>
            </a:r>
          </a:p>
          <a:p>
            <a:r>
              <a:rPr lang="es-MX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Sarum</a:t>
            </a:r>
            <a:r>
              <a:rPr lang="es-MX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(Inglaterra)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500034" y="-285776"/>
            <a:ext cx="7851648" cy="185738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5400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LITURGIAS DE OCCIDENTE</a:t>
            </a:r>
            <a:endParaRPr kumimoji="0" lang="es-MX" sz="5400" b="1" i="0" u="none" strike="noStrike" kern="1200" cap="none" spc="0" normalizeH="0" baseline="0" noProof="0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2844" y="1571612"/>
            <a:ext cx="8572560" cy="4929222"/>
          </a:xfrm>
        </p:spPr>
        <p:txBody>
          <a:bodyPr>
            <a:noAutofit/>
          </a:bodyPr>
          <a:lstStyle/>
          <a:p>
            <a:r>
              <a:rPr lang="es-MX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Elementos celtas y bizantinos (siglo VIII)</a:t>
            </a:r>
          </a:p>
          <a:p>
            <a:r>
              <a:rPr lang="es-MX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Suprimido por </a:t>
            </a:r>
            <a:r>
              <a:rPr lang="es-MX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Pipino</a:t>
            </a:r>
            <a:r>
              <a:rPr lang="es-MX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el Breve y Carlomagno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500034" y="-285776"/>
            <a:ext cx="7851648" cy="185738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5400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LITURGIA GALICANA</a:t>
            </a:r>
            <a:endParaRPr kumimoji="0" lang="es-MX" sz="5400" b="1" i="0" u="none" strike="noStrike" kern="1200" cap="none" spc="0" normalizeH="0" baseline="0" noProof="0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4 Imagen" descr="Imperio Carolingi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714752"/>
            <a:ext cx="292895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http://upload.wikimedia.org/wikipedia/commons/thumb/3/32/D%C3%BCrer_karl_der_grosse.jpg/200px-D%C3%BCrer_karl_der_grosse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24652" y="2743220"/>
            <a:ext cx="19050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 noGrp="1"/>
          </p:cNvSpPr>
          <p:nvPr>
            <p:ph type="ctrTitle"/>
          </p:nvPr>
        </p:nvSpPr>
        <p:spPr>
          <a:xfrm>
            <a:off x="428596" y="357166"/>
            <a:ext cx="8215370" cy="185738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6000" b="1" i="0" u="none" strike="noStrike" kern="1200" cap="none" spc="0" normalizeH="0" baseline="0" noProof="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MÚSICA EN</a:t>
            </a:r>
            <a:r>
              <a:rPr kumimoji="0" lang="es-MX" sz="6000" b="1" i="0" u="none" strike="noStrike" kern="1200" cap="none" spc="0" normalizeH="0" noProof="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LA PREHISTORIA</a:t>
            </a:r>
            <a:endParaRPr kumimoji="0" lang="es-MX" sz="6000" b="1" i="0" u="none" strike="noStrike" kern="1200" cap="none" spc="0" normalizeH="0" baseline="0" noProof="0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7 Imagen" descr="http://upload.wikimedia.org/wikipedia/commons/thumb/b/bb/Cogul_HBreuil.jpg/200px-Cogul_HBreuil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2643182"/>
            <a:ext cx="457203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71472" y="2428868"/>
            <a:ext cx="8143932" cy="4071966"/>
          </a:xfrm>
        </p:spPr>
        <p:txBody>
          <a:bodyPr>
            <a:noAutofit/>
          </a:bodyPr>
          <a:lstStyle/>
          <a:p>
            <a:r>
              <a:rPr lang="es-MX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 conservan casi todos los textos y melodías antiguos españoles, pero con una notación que desafía la transcripción</a:t>
            </a:r>
          </a:p>
          <a:p>
            <a:endParaRPr lang="es-MX" sz="1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s-MX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633 Concilio de Toledo</a:t>
            </a:r>
          </a:p>
          <a:p>
            <a:endParaRPr lang="es-MX" sz="1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s-MX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Conquista árabe siglo VIII</a:t>
            </a:r>
          </a:p>
          <a:p>
            <a:endParaRPr lang="es-MX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s-MX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Sustituido por rito romano en 1071   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500034" y="428604"/>
            <a:ext cx="7851648" cy="185738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5400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LITURGIA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5400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HISPÁNICA O MOZÁRABE</a:t>
            </a:r>
            <a:endParaRPr kumimoji="0" lang="es-MX" sz="5400" b="1" i="0" u="none" strike="noStrike" kern="1200" cap="none" spc="0" normalizeH="0" baseline="0" noProof="0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7 Imagen" descr="http://upload.wikimedia.org/wikipedia/commons/thumb/1/15/SilosBeatusFragmentAltarWithSoulsMartyrs.jpg/220px-SilosBeatusFragmentAltarWithSoulsMartyrs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571876"/>
            <a:ext cx="20955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71472" y="2428868"/>
            <a:ext cx="8143932" cy="4071966"/>
          </a:xfrm>
        </p:spPr>
        <p:txBody>
          <a:bodyPr>
            <a:noAutofit/>
          </a:bodyPr>
          <a:lstStyle/>
          <a:p>
            <a:endParaRPr lang="es-MX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s-MX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Manuscritos siglos XI y XII. Sus orígenes se remontan al siglo VIII.</a:t>
            </a:r>
          </a:p>
          <a:p>
            <a:r>
              <a:rPr lang="es-MX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 conservan intactos tonos de recitación, salmos y otros muy antiguos</a:t>
            </a:r>
          </a:p>
          <a:p>
            <a:r>
              <a:rPr lang="es-MX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30 o 40 antífonas</a:t>
            </a:r>
          </a:p>
          <a:p>
            <a:r>
              <a:rPr lang="es-MX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Tractos, graduales, ofertorios y aleluyas en versiones sencillas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500034" y="428604"/>
            <a:ext cx="7851648" cy="185738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5400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CANTO ROMANO ANTIGUO</a:t>
            </a:r>
            <a:endParaRPr kumimoji="0" lang="es-MX" sz="5400" b="1" i="0" u="none" strike="noStrike" kern="1200" cap="none" spc="0" normalizeH="0" baseline="0" noProof="0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71472" y="1785926"/>
            <a:ext cx="8143932" cy="4071966"/>
          </a:xfrm>
        </p:spPr>
        <p:txBody>
          <a:bodyPr>
            <a:noAutofit/>
          </a:bodyPr>
          <a:lstStyle/>
          <a:p>
            <a:endParaRPr lang="es-MX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s-MX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313</a:t>
            </a:r>
            <a:r>
              <a:rPr lang="es-MX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Gracias a Constantino se dieron derechos de igualdad a los cristianos</a:t>
            </a:r>
          </a:p>
          <a:p>
            <a:r>
              <a:rPr lang="es-MX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Siglo IV Latín sustituyó al griego en la liturgia romana</a:t>
            </a:r>
          </a:p>
          <a:p>
            <a:endParaRPr lang="es-MX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s-MX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Siglos V-VIII Papas revisaron</a:t>
            </a:r>
          </a:p>
          <a:p>
            <a:r>
              <a:rPr lang="es-MX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la liturgia y la música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500034" y="428604"/>
            <a:ext cx="7851648" cy="185738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5400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CANTO ROMANO ANTIGUO</a:t>
            </a:r>
            <a:endParaRPr kumimoji="0" lang="es-MX" sz="5400" b="1" i="0" u="none" strike="noStrike" kern="1200" cap="none" spc="0" normalizeH="0" baseline="0" noProof="0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4 Imagen" descr="http://upload.wikimedia.org/wikipedia/commons/thumb/3/3e/Byzantinischer_Mosaizist_um_1000_002.jpg/200px-Byzantinischer_Mosaizist_um_1000_002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143380"/>
            <a:ext cx="190500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http://upload.wikimedia.org/wikipedia/commons/thumb/b/b5/Labarum.svg/100px-Labarum.svg.pn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1914" y="2357430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71472" y="1857364"/>
            <a:ext cx="8143932" cy="4071966"/>
          </a:xfrm>
        </p:spPr>
        <p:txBody>
          <a:bodyPr>
            <a:noAutofit/>
          </a:bodyPr>
          <a:lstStyle/>
          <a:p>
            <a:r>
              <a:rPr lang="es-MX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Siglo VII</a:t>
            </a:r>
          </a:p>
          <a:p>
            <a:r>
              <a:rPr lang="es-MX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Adiestramiento de niños y hombres para convertirlos en músicos eclesiásticos</a:t>
            </a:r>
          </a:p>
          <a:p>
            <a:endParaRPr lang="es-MX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s-MX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Siglo VIII </a:t>
            </a:r>
          </a:p>
          <a:p>
            <a:r>
              <a:rPr lang="es-MX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Gregorio Magno</a:t>
            </a:r>
          </a:p>
          <a:p>
            <a:r>
              <a:rPr lang="es-MX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Coro papal. </a:t>
            </a:r>
          </a:p>
          <a:p>
            <a:r>
              <a:rPr lang="es-MX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Regularizó y normalizó los cantos litúrgicos</a:t>
            </a:r>
          </a:p>
          <a:p>
            <a:r>
              <a:rPr lang="es-MX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Creó la liturgia ordinario y propia  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500034" y="-142900"/>
            <a:ext cx="7851648" cy="185738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6000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SCHOLA CANTORUM</a:t>
            </a:r>
            <a:endParaRPr kumimoji="0" lang="es-MX" sz="6000" b="1" i="0" u="none" strike="noStrike" kern="1200" cap="none" spc="0" normalizeH="0" baseline="0" noProof="0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4 Imagen" descr="Gregorio Magno">
            <a:hlinkClick r:id="rId3" tooltip="&quot;Gregorio Magno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786190"/>
            <a:ext cx="17145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71472" y="1857364"/>
            <a:ext cx="8143932" cy="4071966"/>
          </a:xfrm>
        </p:spPr>
        <p:txBody>
          <a:bodyPr>
            <a:noAutofit/>
          </a:bodyPr>
          <a:lstStyle/>
          <a:p>
            <a:r>
              <a:rPr lang="es-MX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Pastores y escritores eclesiásticos, cuyo conjunto doctrinal es el fundamento de la fe y ortodoxia de la Iglesia</a:t>
            </a:r>
          </a:p>
          <a:p>
            <a:endParaRPr lang="es-MX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500034" y="-357214"/>
            <a:ext cx="7851648" cy="185738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6000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PADRES DE LA IGLESIA</a:t>
            </a:r>
            <a:endParaRPr kumimoji="0" lang="es-MX" sz="6000" b="1" i="0" u="none" strike="noStrike" kern="1200" cap="none" spc="0" normalizeH="0" baseline="0" noProof="0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5 Imagen" descr="AmbroseOfMilan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236924"/>
            <a:ext cx="1166814" cy="2263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500034" y="5715016"/>
            <a:ext cx="16275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San Ambrosio </a:t>
            </a:r>
          </a:p>
          <a:p>
            <a:pPr algn="ctr"/>
            <a:r>
              <a:rPr lang="es-MX" dirty="0" smtClean="0"/>
              <a:t>de Milán</a:t>
            </a:r>
          </a:p>
          <a:p>
            <a:endParaRPr lang="es-MX" dirty="0"/>
          </a:p>
        </p:txBody>
      </p:sp>
      <p:pic>
        <p:nvPicPr>
          <p:cNvPr id="8" name="7 Imagen" descr="Saint Augustine by Philippe de Champaigne.jp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3148021"/>
            <a:ext cx="1976443" cy="2281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3212212" y="5715016"/>
            <a:ext cx="14312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 smtClean="0"/>
              <a:t>San Agustín </a:t>
            </a:r>
          </a:p>
          <a:p>
            <a:pPr algn="ctr"/>
            <a:r>
              <a:rPr lang="es-MX" dirty="0" smtClean="0"/>
              <a:t>de </a:t>
            </a:r>
            <a:r>
              <a:rPr lang="es-MX" dirty="0" err="1" smtClean="0"/>
              <a:t>Hipona</a:t>
            </a:r>
            <a:endParaRPr lang="es-MX" dirty="0" smtClean="0"/>
          </a:p>
          <a:p>
            <a:pPr algn="ctr"/>
            <a:endParaRPr lang="es-MX" dirty="0"/>
          </a:p>
        </p:txBody>
      </p:sp>
      <p:sp>
        <p:nvSpPr>
          <p:cNvPr id="10" name="9 CuadroTexto"/>
          <p:cNvSpPr txBox="1"/>
          <p:nvPr/>
        </p:nvSpPr>
        <p:spPr>
          <a:xfrm>
            <a:off x="5857884" y="5857892"/>
            <a:ext cx="22199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San Gregorio Magno</a:t>
            </a:r>
          </a:p>
          <a:p>
            <a:endParaRPr lang="es-MX" dirty="0"/>
          </a:p>
        </p:txBody>
      </p:sp>
      <p:pic>
        <p:nvPicPr>
          <p:cNvPr id="11" name="10 Imagen" descr="Gregorio Magno">
            <a:hlinkClick r:id="rId7" tooltip="&quot;Gregorio Magno&quot;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72210" y="3205178"/>
            <a:ext cx="17145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428992" y="1500174"/>
            <a:ext cx="5357850" cy="5143536"/>
          </a:xfrm>
        </p:spPr>
        <p:txBody>
          <a:bodyPr>
            <a:noAutofit/>
          </a:bodyPr>
          <a:lstStyle/>
          <a:p>
            <a:r>
              <a:rPr lang="es-MX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Autoridad más reverenciada en la Edad Media</a:t>
            </a:r>
          </a:p>
          <a:p>
            <a:endParaRPr lang="es-MX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s-MX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Matemáticas </a:t>
            </a:r>
          </a:p>
          <a:p>
            <a:r>
              <a:rPr lang="es-MX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Teoría musical griega</a:t>
            </a:r>
          </a:p>
          <a:p>
            <a:endParaRPr lang="es-MX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s-MX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Tres tipos de música:</a:t>
            </a:r>
          </a:p>
          <a:p>
            <a:r>
              <a:rPr lang="es-MX" sz="28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Musica</a:t>
            </a:r>
            <a:r>
              <a:rPr lang="es-MX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mundana</a:t>
            </a:r>
          </a:p>
          <a:p>
            <a:r>
              <a:rPr lang="es-MX" sz="28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Musica</a:t>
            </a:r>
            <a:r>
              <a:rPr lang="es-MX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humana</a:t>
            </a:r>
          </a:p>
          <a:p>
            <a:r>
              <a:rPr lang="es-MX" sz="28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Musica</a:t>
            </a:r>
            <a:r>
              <a:rPr lang="es-MX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MX" sz="28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instrumentalis</a:t>
            </a:r>
            <a:r>
              <a:rPr lang="es-MX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500034" y="-357214"/>
            <a:ext cx="7851648" cy="185738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6600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BOECIO</a:t>
            </a:r>
            <a:endParaRPr kumimoji="0" lang="es-MX" sz="6600" b="1" i="0" u="none" strike="noStrike" kern="1200" cap="none" spc="0" normalizeH="0" baseline="0" noProof="0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BLOGGER_PHOTO_ID_5247857798313425330" descr="http://3.bp.blogspot.com/_tS9ZBw8iKyY/SNQi3Pw8ObI/AAAAAAAAAY0/JAQniWFJyjI/s400/boethius-pitagora-plato-nicomac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643050"/>
            <a:ext cx="321471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 noGrp="1"/>
          </p:cNvSpPr>
          <p:nvPr>
            <p:ph type="ctrTitle"/>
          </p:nvPr>
        </p:nvSpPr>
        <p:spPr>
          <a:xfrm>
            <a:off x="500034" y="714356"/>
            <a:ext cx="7851648" cy="71438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800" b="1" i="0" u="none" strike="noStrike" kern="1200" cap="none" spc="0" normalizeH="0" baseline="0" noProof="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MÚSICA EN</a:t>
            </a:r>
            <a:r>
              <a:rPr kumimoji="0" lang="es-MX" sz="4800" b="1" i="0" u="none" strike="noStrike" kern="1200" cap="none" spc="0" normalizeH="0" noProof="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LA PREHISTORIA</a:t>
            </a:r>
            <a:endParaRPr kumimoji="0" lang="es-MX" sz="4800" b="1" i="0" u="none" strike="noStrike" kern="1200" cap="none" spc="0" normalizeH="0" baseline="0" noProof="0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00034" y="1571612"/>
            <a:ext cx="7854696" cy="4643470"/>
          </a:xfrm>
        </p:spPr>
        <p:txBody>
          <a:bodyPr>
            <a:normAutofit/>
          </a:bodyPr>
          <a:lstStyle/>
          <a:p>
            <a:endParaRPr lang="es-E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 música prehistórica es la música que se creaba y se tocaba en la Prehistoria, es decir, en culturas anteriores a la invención de la escritura</a:t>
            </a:r>
          </a:p>
          <a:p>
            <a:endParaRPr lang="es-E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 quedan restos materiales, con la excepción de algunos instrumentos musicales encontrados en yacimientos arqueológicos, o de objetos que pudieron ser utilizados como instrumentos</a:t>
            </a:r>
            <a:endParaRPr lang="es-MX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3400" y="1428736"/>
            <a:ext cx="7854696" cy="257176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s-MX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Voz humana</a:t>
            </a:r>
          </a:p>
          <a:p>
            <a:pPr>
              <a:buFont typeface="Wingdings" pitchFamily="2" charset="2"/>
              <a:buChar char="§"/>
            </a:pPr>
            <a:r>
              <a:rPr lang="es-MX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Percusión corporal</a:t>
            </a:r>
          </a:p>
          <a:p>
            <a:pPr>
              <a:buFont typeface="Wingdings" pitchFamily="2" charset="2"/>
              <a:buChar char="§"/>
            </a:pPr>
            <a:r>
              <a:rPr lang="es-MX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Fines prácticos y rituales</a:t>
            </a:r>
          </a:p>
          <a:p>
            <a:pPr>
              <a:buFont typeface="Wingdings" pitchFamily="2" charset="2"/>
              <a:buChar char="§"/>
            </a:pPr>
            <a:r>
              <a:rPr lang="es-MX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Primeros instrumentos  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500034" y="714356"/>
            <a:ext cx="7851648" cy="71438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800" b="1" i="0" u="none" strike="noStrike" kern="1200" cap="none" spc="0" normalizeH="0" baseline="0" noProof="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MÚSICA EN LA PREHISTORIA</a:t>
            </a:r>
            <a:endParaRPr kumimoji="0" lang="es-MX" sz="4800" b="1" i="0" u="none" strike="noStrike" kern="1200" cap="none" spc="0" normalizeH="0" baseline="0" noProof="0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5 Imagen" descr="http://upload.wikimedia.org/wikipedia/commons/thumb/4/49/Venus_de_Laussel.jpg/150px-Venus_de_Laussel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857364"/>
            <a:ext cx="157163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http://upload.wikimedia.org/wikipedia/commons/thumb/3/3f/Flauta_paleol%C3%ADtica.jpg/300px-Flauta_paleol%C3%ADtica.jp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5214950"/>
            <a:ext cx="3723869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 descr="http://upload.wikimedia.org/wikipedia/commons/thumb/7/7a/Valltorta_%28escena_de_caza%29.png/150px-Valltorta_%28escena_de_caza%29.png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14480" y="4357694"/>
            <a:ext cx="200026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 noGrp="1"/>
          </p:cNvSpPr>
          <p:nvPr>
            <p:ph type="ctrTitle"/>
          </p:nvPr>
        </p:nvSpPr>
        <p:spPr>
          <a:xfrm>
            <a:off x="571472" y="928670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54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</a:t>
            </a:r>
            <a:r>
              <a:rPr kumimoji="0" lang="es-MX" sz="5400" b="1" i="0" u="none" strike="noStrike" kern="1200" cap="none" spc="0" normalizeH="0" baseline="0" noProof="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MÚSICA EN EL MUNDO ANTIGUO</a:t>
            </a:r>
            <a:endParaRPr kumimoji="0" lang="es-MX" sz="5400" b="1" i="0" u="none" strike="noStrike" kern="1200" cap="none" spc="0" normalizeH="0" baseline="0" noProof="0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6 Imagen" descr="http://upload.wikimedia.org/wikipedia/commons/thumb/f/f1/Maler_der_Grabkammer_des_Nacht_004.jpg/220px-Maler_der_Grabkammer_des_Nacht_004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2857496"/>
            <a:ext cx="371477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 noGrp="1"/>
          </p:cNvSpPr>
          <p:nvPr>
            <p:ph type="ctrTitle"/>
          </p:nvPr>
        </p:nvSpPr>
        <p:spPr>
          <a:xfrm>
            <a:off x="571472" y="714356"/>
            <a:ext cx="7851648" cy="142876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44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</a:t>
            </a:r>
            <a:r>
              <a:rPr kumimoji="0" lang="es-MX" sz="4400" b="1" i="0" u="none" strike="noStrike" kern="1200" cap="none" spc="0" normalizeH="0" baseline="0" noProof="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MÚSICA EN EL MUNDO ANTIGUO</a:t>
            </a:r>
            <a:endParaRPr kumimoji="0" lang="es-MX" sz="4400" b="1" i="0" u="none" strike="noStrike" kern="1200" cap="none" spc="0" normalizeH="0" baseline="0" noProof="0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533400" y="2214554"/>
            <a:ext cx="7854696" cy="4143404"/>
          </a:xfrm>
        </p:spPr>
        <p:txBody>
          <a:bodyPr>
            <a:noAutofit/>
          </a:bodyPr>
          <a:lstStyle/>
          <a:p>
            <a:r>
              <a:rPr lang="es-ES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En casi todas las culturas se considera a la música como un regalo de los dioses.</a:t>
            </a:r>
          </a:p>
          <a:p>
            <a:endParaRPr lang="es-ES" sz="1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s-ES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En la Antigua Grecia se consideraba a Hermes como el transmisor de la música a los humanos, y el primer creador de un instrumento musical, el arpa, al tender cuerdas sobre el caparazón de una tortuga. Hace unos cinco mil años, un Emperador en China, </a:t>
            </a:r>
            <a:r>
              <a:rPr lang="es-ES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Hoang</a:t>
            </a:r>
            <a:r>
              <a:rPr lang="es-ES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-Ti, ordenó crear la música a sus súbditos, y les dijo que para ello debían de basarse en los sonidos de la naturaleza. Entre la mitología germánica se cree que </a:t>
            </a:r>
            <a:r>
              <a:rPr lang="es-ES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Heimdall</a:t>
            </a:r>
            <a:r>
              <a:rPr lang="es-ES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tenía un cuerno gigantesco que debía tocar cuando comenzara el crepúsculo de los dioses. </a:t>
            </a:r>
          </a:p>
          <a:p>
            <a:endParaRPr lang="es-ES" sz="1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s-ES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Las leyendas  son similares para el resto de culturas primitivas, tanto perdidas como modernas. </a:t>
            </a:r>
            <a:endParaRPr lang="es-MX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 noGrp="1"/>
          </p:cNvSpPr>
          <p:nvPr>
            <p:ph type="ctrTitle"/>
          </p:nvPr>
        </p:nvSpPr>
        <p:spPr>
          <a:xfrm>
            <a:off x="571472" y="714356"/>
            <a:ext cx="7851648" cy="112872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7200" b="1" i="0" u="none" strike="noStrike" kern="1200" cap="none" spc="0" normalizeH="0" baseline="0" noProof="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MESOPOTAMIA</a:t>
            </a:r>
            <a:endParaRPr kumimoji="0" lang="es-MX" sz="7200" b="1" i="0" u="none" strike="noStrike" kern="1200" cap="none" spc="0" normalizeH="0" baseline="0" noProof="0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643306" y="2214554"/>
            <a:ext cx="4854300" cy="3643338"/>
          </a:xfrm>
        </p:spPr>
        <p:txBody>
          <a:bodyPr>
            <a:normAutofit/>
          </a:bodyPr>
          <a:lstStyle/>
          <a:p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Los músicos eran considerados personas de gran prestigio, que acompañaban al monarca no sólo en los actos de culto sino también en las suntuosas ceremonias de palacio y en las guerras. El arpa es uno de los instrumentos más apreciados en Mesopotamia.</a:t>
            </a:r>
            <a:endParaRPr lang="es-MX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s-MX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4 Imagen" descr="Arpista sumeri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071678"/>
            <a:ext cx="264320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71472" y="1500174"/>
            <a:ext cx="7854696" cy="4429156"/>
          </a:xfrm>
        </p:spPr>
        <p:txBody>
          <a:bodyPr>
            <a:noAutofit/>
          </a:bodyPr>
          <a:lstStyle/>
          <a:p>
            <a:r>
              <a:rPr lang="es-MX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Desarrollo principal en los templos</a:t>
            </a:r>
          </a:p>
          <a:p>
            <a:endParaRPr lang="es-MX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§"/>
            </a:pPr>
            <a:r>
              <a:rPr lang="es-MX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Ritos dedicados a los diferentes dioses</a:t>
            </a:r>
          </a:p>
          <a:p>
            <a:pPr>
              <a:buFont typeface="Wingdings" pitchFamily="2" charset="2"/>
              <a:buChar char="§"/>
            </a:pPr>
            <a:r>
              <a:rPr lang="es-MX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Remedio terapéutico</a:t>
            </a:r>
          </a:p>
          <a:p>
            <a:pPr>
              <a:buFont typeface="Wingdings" pitchFamily="2" charset="2"/>
              <a:buChar char="§"/>
            </a:pPr>
            <a:r>
              <a:rPr lang="es-MX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Comunicación con los difuntos</a:t>
            </a:r>
          </a:p>
          <a:p>
            <a:pPr>
              <a:buFont typeface="Wingdings" pitchFamily="2" charset="2"/>
              <a:buChar char="§"/>
            </a:pPr>
            <a:endParaRPr lang="es-MX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s-MX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Bajorrelieves y pinturas</a:t>
            </a:r>
          </a:p>
          <a:p>
            <a:r>
              <a:rPr lang="es-MX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Tradición oral</a:t>
            </a:r>
            <a:endParaRPr lang="es-MX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500034" y="385754"/>
            <a:ext cx="7851648" cy="104298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7200" b="1" i="0" u="none" strike="noStrike" kern="1200" cap="none" spc="0" normalizeH="0" baseline="0" noProof="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EGIPTO</a:t>
            </a:r>
            <a:endParaRPr kumimoji="0" lang="es-MX" sz="7200" b="1" i="0" u="none" strike="noStrike" kern="1200" cap="none" spc="0" normalizeH="0" baseline="0" noProof="0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5 Imagen" descr="http://www.egiptologia.net/isis/isis-aby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143248"/>
            <a:ext cx="2571768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</TotalTime>
  <Words>1227</Words>
  <Application>Microsoft Office PowerPoint</Application>
  <PresentationFormat>Presentación en pantalla (4:3)</PresentationFormat>
  <Paragraphs>225</Paragraphs>
  <Slides>35</Slides>
  <Notes>35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6" baseType="lpstr">
      <vt:lpstr>Flujo</vt:lpstr>
      <vt:lpstr>HISTORIA DE LA MÚSICA</vt:lpstr>
      <vt:lpstr>Diapositiva 2</vt:lpstr>
      <vt:lpstr>MÚSICA EN LA PREHISTORIA</vt:lpstr>
      <vt:lpstr>MÚSICA EN LA PREHISTORIA</vt:lpstr>
      <vt:lpstr>Diapositiva 5</vt:lpstr>
      <vt:lpstr>LA MÚSICA EN EL MUNDO ANTIGUO</vt:lpstr>
      <vt:lpstr>LA MÚSICA EN EL MUNDO ANTIGUO</vt:lpstr>
      <vt:lpstr>MESOPOTAMIA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  GRECIA</vt:lpstr>
      <vt:lpstr>Diapositiva 18</vt:lpstr>
      <vt:lpstr>  INSTRUMENTOS ANTIGUOS</vt:lpstr>
      <vt:lpstr>  INSTRUMENTOS ANTIGUOS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Paola Carrillo Hernández</dc:creator>
  <cp:lastModifiedBy>Paola Carrillo Hernández</cp:lastModifiedBy>
  <cp:revision>6</cp:revision>
  <dcterms:created xsi:type="dcterms:W3CDTF">2011-02-03T06:29:47Z</dcterms:created>
  <dcterms:modified xsi:type="dcterms:W3CDTF">2011-02-03T06:36:36Z</dcterms:modified>
</cp:coreProperties>
</file>